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97" r:id="rId3"/>
    <p:sldId id="298" r:id="rId4"/>
    <p:sldId id="299" r:id="rId5"/>
    <p:sldId id="300"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6" r:id="rId45"/>
    <p:sldId id="295" r:id="rId46"/>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636"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شريحة عنوان">
    <p:spTree>
      <p:nvGrpSpPr>
        <p:cNvPr id="1" name=""/>
        <p:cNvGrpSpPr/>
        <p:nvPr/>
      </p:nvGrpSpPr>
      <p:grpSpPr>
        <a:xfrm>
          <a:off x="0" y="0"/>
          <a:ext cx="0" cy="0"/>
          <a:chOff x="0" y="0"/>
          <a:chExt cx="0" cy="0"/>
        </a:xfrm>
      </p:grpSpPr>
      <p:sp>
        <p:nvSpPr>
          <p:cNvPr id="8" name="مستطيل 7"/>
          <p:cNvSpPr/>
          <p:nvPr userDrawn="1"/>
        </p:nvSpPr>
        <p:spPr>
          <a:xfrm>
            <a:off x="0" y="0"/>
            <a:ext cx="9144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a:endParaRPr lang="ar-EG"/>
          </a:p>
        </p:txBody>
      </p:sp>
      <p:sp>
        <p:nvSpPr>
          <p:cNvPr id="7" name="رابط مستقيم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673013B7-4716-4E30-A418-FA5CFA79082E}" type="datetimeFigureOut">
              <a:rPr lang="ar-EG" smtClean="0"/>
              <a:pPr/>
              <a:t>10/04/1432</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5262A1F5-DE84-46D8-80AA-40E2FF9FF5E4}" type="slidenum">
              <a:rPr lang="ar-EG" smtClean="0"/>
              <a:pPr/>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549276"/>
            <a:ext cx="18288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549276"/>
            <a:ext cx="62484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673013B7-4716-4E30-A418-FA5CFA79082E}" type="datetimeFigureOut">
              <a:rPr lang="ar-EG" smtClean="0"/>
              <a:pPr/>
              <a:t>10/04/1432</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5262A1F5-DE84-46D8-80AA-40E2FF9FF5E4}" type="slidenum">
              <a:rPr lang="ar-EG" smtClean="0"/>
              <a:pPr/>
              <a:t>‹#›</a:t>
            </a:fld>
            <a:endParaRPr lang="ar-E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عنوان ومحتوى">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لنص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19" name="عنصر نائب للتاريخ 18"/>
          <p:cNvSpPr>
            <a:spLocks noGrp="1"/>
          </p:cNvSpPr>
          <p:nvPr>
            <p:ph type="dt" sz="half" idx="10"/>
          </p:nvPr>
        </p:nvSpPr>
        <p:spPr/>
        <p:txBody>
          <a:bodyPr/>
          <a:lstStyle/>
          <a:p>
            <a:fld id="{673013B7-4716-4E30-A418-FA5CFA79082E}" type="datetimeFigureOut">
              <a:rPr lang="ar-EG" smtClean="0"/>
              <a:pPr/>
              <a:t>10/04/1432</a:t>
            </a:fld>
            <a:endParaRPr lang="ar-EG"/>
          </a:p>
        </p:txBody>
      </p:sp>
      <p:sp>
        <p:nvSpPr>
          <p:cNvPr id="11" name="عنصر نائب للتذييل 10"/>
          <p:cNvSpPr>
            <a:spLocks noGrp="1"/>
          </p:cNvSpPr>
          <p:nvPr>
            <p:ph type="ftr" sz="quarter" idx="11"/>
          </p:nvPr>
        </p:nvSpPr>
        <p:spPr/>
        <p:txBody>
          <a:bodyPr/>
          <a:lstStyle/>
          <a:p>
            <a:endParaRPr lang="ar-EG"/>
          </a:p>
        </p:txBody>
      </p:sp>
      <p:sp>
        <p:nvSpPr>
          <p:cNvPr id="16" name="عنصر نائب لرقم الشريحة 15"/>
          <p:cNvSpPr>
            <a:spLocks noGrp="1"/>
          </p:cNvSpPr>
          <p:nvPr>
            <p:ph type="sldNum" sz="quarter" idx="12"/>
          </p:nvPr>
        </p:nvSpPr>
        <p:spPr/>
        <p:txBody>
          <a:bodyPr/>
          <a:lstStyle/>
          <a:p>
            <a:fld id="{5262A1F5-DE84-46D8-80AA-40E2FF9FF5E4}" type="slidenum">
              <a:rPr lang="ar-EG" smtClean="0"/>
              <a:pPr/>
              <a:t>‹#›</a:t>
            </a:fld>
            <a:endParaRPr lang="ar-EG"/>
          </a:p>
        </p:txBody>
      </p:sp>
      <p:sp>
        <p:nvSpPr>
          <p:cNvPr id="8" name="عنوان 7"/>
          <p:cNvSpPr>
            <a:spLocks noGrp="1"/>
          </p:cNvSpPr>
          <p:nvPr>
            <p:ph type="title"/>
          </p:nvPr>
        </p:nvSpPr>
        <p:spPr>
          <a:xfrm>
            <a:off x="180475" y="2947085"/>
            <a:ext cx="8686800" cy="1184825"/>
          </a:xfrm>
        </p:spPr>
        <p:txBody>
          <a:bodyPr rtlCol="0" anchor="t"/>
          <a:lstStyle>
            <a:lvl1pPr algn="r">
              <a:defRPr/>
            </a:lvl1pPr>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0" name="عنوان 19"/>
          <p:cNvSpPr>
            <a:spLocks noGrp="1"/>
          </p:cNvSpPr>
          <p:nvPr>
            <p:ph type="title"/>
          </p:nvPr>
        </p:nvSpPr>
        <p:spPr>
          <a:xfrm>
            <a:off x="301752" y="457200"/>
            <a:ext cx="8686800" cy="841248"/>
          </a:xfrm>
        </p:spPr>
        <p:txBody>
          <a:bodyPr/>
          <a:lstStyle/>
          <a:p>
            <a:r>
              <a:rPr kumimoji="0" lang="ar-SA" smtClean="0"/>
              <a:t>انقر لتحرير نمط العنوان الرئيسي</a:t>
            </a:r>
            <a:endParaRPr kumimoji="0" lang="en-US"/>
          </a:p>
        </p:txBody>
      </p:sp>
      <p:sp>
        <p:nvSpPr>
          <p:cNvPr id="14" name="عنصر نائب للمحتوى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0"/>
          </p:nvPr>
        </p:nvSpPr>
        <p:spPr/>
        <p:txBody>
          <a:bodyPr/>
          <a:lstStyle/>
          <a:p>
            <a:fld id="{673013B7-4716-4E30-A418-FA5CFA79082E}" type="datetimeFigureOut">
              <a:rPr lang="ar-EG" smtClean="0"/>
              <a:pPr/>
              <a:t>10/04/1432</a:t>
            </a:fld>
            <a:endParaRPr lang="ar-EG"/>
          </a:p>
        </p:txBody>
      </p:sp>
      <p:sp>
        <p:nvSpPr>
          <p:cNvPr id="10" name="عنصر نائب للتذييل 9"/>
          <p:cNvSpPr>
            <a:spLocks noGrp="1"/>
          </p:cNvSpPr>
          <p:nvPr>
            <p:ph type="ftr" sz="quarter" idx="11"/>
          </p:nvPr>
        </p:nvSpPr>
        <p:spPr/>
        <p:txBody>
          <a:bodyPr/>
          <a:lstStyle/>
          <a:p>
            <a:endParaRPr lang="ar-EG"/>
          </a:p>
        </p:txBody>
      </p:sp>
      <p:sp>
        <p:nvSpPr>
          <p:cNvPr id="31" name="عنصر نائب لرقم الشريحة 30"/>
          <p:cNvSpPr>
            <a:spLocks noGrp="1"/>
          </p:cNvSpPr>
          <p:nvPr>
            <p:ph type="sldNum" sz="quarter" idx="12"/>
          </p:nvPr>
        </p:nvSpPr>
        <p:spPr/>
        <p:txBody>
          <a:bodyPr/>
          <a:lstStyle/>
          <a:p>
            <a:fld id="{5262A1F5-DE84-46D8-80AA-40E2FF9FF5E4}" type="slidenum">
              <a:rPr lang="ar-EG" smtClean="0"/>
              <a:pPr/>
              <a:t>‹#›</a:t>
            </a:fld>
            <a:endParaRPr lang="ar-E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9" name="عنوان 28"/>
          <p:cNvSpPr>
            <a:spLocks noGrp="1"/>
          </p:cNvSpPr>
          <p:nvPr>
            <p:ph type="title"/>
          </p:nvPr>
        </p:nvSpPr>
        <p:spPr>
          <a:xfrm>
            <a:off x="304800" y="5410200"/>
            <a:ext cx="8610600" cy="882650"/>
          </a:xfrm>
        </p:spPr>
        <p:txBody>
          <a:bodyPr anchor="ctr"/>
          <a:lstStyle>
            <a:lvl1pPr>
              <a:defRPr/>
            </a:lvl1p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25" name="عنصر نائب للنص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8" name="عنصر نائب للمحتوى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عنصر نائب للتاريخ 9"/>
          <p:cNvSpPr>
            <a:spLocks noGrp="1"/>
          </p:cNvSpPr>
          <p:nvPr>
            <p:ph type="dt" sz="half" idx="10"/>
          </p:nvPr>
        </p:nvSpPr>
        <p:spPr/>
        <p:txBody>
          <a:bodyPr/>
          <a:lstStyle/>
          <a:p>
            <a:fld id="{673013B7-4716-4E30-A418-FA5CFA79082E}" type="datetimeFigureOut">
              <a:rPr lang="ar-EG" smtClean="0"/>
              <a:pPr/>
              <a:t>10/04/1432</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a:xfrm>
            <a:off x="8229600" y="6477000"/>
            <a:ext cx="762000" cy="246888"/>
          </a:xfrm>
        </p:spPr>
        <p:txBody>
          <a:bodyPr/>
          <a:lstStyle/>
          <a:p>
            <a:fld id="{5262A1F5-DE84-46D8-80AA-40E2FF9FF5E4}" type="slidenum">
              <a:rPr lang="ar-EG" smtClean="0"/>
              <a:pPr/>
              <a:t>‹#›</a:t>
            </a:fld>
            <a:endParaRPr lang="ar-EG"/>
          </a:p>
        </p:txBody>
      </p:sp>
      <p:sp>
        <p:nvSpPr>
          <p:cNvPr id="11" name="رابط مستقيم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0" name="عنوان 29"/>
          <p:cNvSpPr>
            <a:spLocks noGrp="1"/>
          </p:cNvSpPr>
          <p:nvPr>
            <p:ph type="title"/>
          </p:nvPr>
        </p:nvSpPr>
        <p:spPr>
          <a:xfrm>
            <a:off x="301752" y="457200"/>
            <a:ext cx="8686800" cy="841248"/>
          </a:xfrm>
        </p:spPr>
        <p:txBody>
          <a:bodyPr/>
          <a:lstStyle/>
          <a:p>
            <a:r>
              <a:rPr kumimoji="0" lang="ar-SA" smtClean="0"/>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fld id="{673013B7-4716-4E30-A418-FA5CFA79082E}" type="datetimeFigureOut">
              <a:rPr lang="ar-EG" smtClean="0"/>
              <a:pPr/>
              <a:t>10/04/1432</a:t>
            </a:fld>
            <a:endParaRPr lang="ar-EG"/>
          </a:p>
        </p:txBody>
      </p:sp>
      <p:sp>
        <p:nvSpPr>
          <p:cNvPr id="21" name="عنصر نائب للتذييل 20"/>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5262A1F5-DE84-46D8-80AA-40E2FF9FF5E4}" type="slidenum">
              <a:rPr lang="ar-EG" smtClean="0"/>
              <a:pPr/>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p>
            <a:fld id="{673013B7-4716-4E30-A418-FA5CFA79082E}" type="datetimeFigureOut">
              <a:rPr lang="ar-EG" smtClean="0"/>
              <a:pPr/>
              <a:t>10/04/1432</a:t>
            </a:fld>
            <a:endParaRPr lang="ar-EG"/>
          </a:p>
        </p:txBody>
      </p:sp>
      <p:sp>
        <p:nvSpPr>
          <p:cNvPr id="24" name="عنصر نائب للتذييل 23"/>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5262A1F5-DE84-46D8-80AA-40E2FF9FF5E4}" type="slidenum">
              <a:rPr lang="ar-EG" smtClean="0"/>
              <a:pPr/>
              <a:t>‹#›</a:t>
            </a:fld>
            <a:endParaRPr lang="ar-E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رابط مستقيم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عنوان 11"/>
          <p:cNvSpPr>
            <a:spLocks noGrp="1"/>
          </p:cNvSpPr>
          <p:nvPr>
            <p:ph type="title"/>
          </p:nvPr>
        </p:nvSpPr>
        <p:spPr>
          <a:xfrm>
            <a:off x="457200" y="5486400"/>
            <a:ext cx="8458200" cy="520700"/>
          </a:xfrm>
        </p:spPr>
        <p:txBody>
          <a:bodyPr anchor="ctr"/>
          <a:lstStyle>
            <a:lvl1pPr algn="l">
              <a:buNone/>
              <a:defRPr sz="2000" b="1"/>
            </a:lvl1pPr>
          </a:lstStyle>
          <a:p>
            <a:r>
              <a:rPr kumimoji="0" lang="ar-SA" smtClean="0"/>
              <a:t>انقر لتحرير نمط العنوان الرئيسي</a:t>
            </a:r>
            <a:endParaRPr kumimoji="0" lang="en-US"/>
          </a:p>
        </p:txBody>
      </p:sp>
      <p:sp>
        <p:nvSpPr>
          <p:cNvPr id="26" name="عنصر نائب للنص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14" name="عنصر نائب للمحتوى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عنصر نائب للتاريخ 24"/>
          <p:cNvSpPr>
            <a:spLocks noGrp="1"/>
          </p:cNvSpPr>
          <p:nvPr>
            <p:ph type="dt" sz="half" idx="10"/>
          </p:nvPr>
        </p:nvSpPr>
        <p:spPr/>
        <p:txBody>
          <a:bodyPr/>
          <a:lstStyle/>
          <a:p>
            <a:fld id="{673013B7-4716-4E30-A418-FA5CFA79082E}" type="datetimeFigureOut">
              <a:rPr lang="ar-EG" smtClean="0"/>
              <a:pPr/>
              <a:t>10/04/1432</a:t>
            </a:fld>
            <a:endParaRPr lang="ar-EG"/>
          </a:p>
        </p:txBody>
      </p:sp>
      <p:sp>
        <p:nvSpPr>
          <p:cNvPr id="29" name="عنصر نائب للتذييل 28"/>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5262A1F5-DE84-46D8-80AA-40E2FF9FF5E4}" type="slidenum">
              <a:rPr lang="ar-EG" smtClean="0"/>
              <a:pPr/>
              <a:t>‹#›</a:t>
            </a:fld>
            <a:endParaRPr lang="ar-E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3" name="عنصر نائب للصورة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ar-SA" smtClean="0"/>
              <a:t>انقر فوق الرمز لإضافة صورة</a:t>
            </a:r>
            <a:endParaRPr kumimoji="0" lang="en-US" dirty="0"/>
          </a:p>
        </p:txBody>
      </p:sp>
      <p:sp>
        <p:nvSpPr>
          <p:cNvPr id="7" name="عنصر نائب للتاريخ 6"/>
          <p:cNvSpPr>
            <a:spLocks noGrp="1"/>
          </p:cNvSpPr>
          <p:nvPr>
            <p:ph type="dt" sz="half" idx="10"/>
          </p:nvPr>
        </p:nvSpPr>
        <p:spPr/>
        <p:txBody>
          <a:bodyPr/>
          <a:lstStyle/>
          <a:p>
            <a:fld id="{673013B7-4716-4E30-A418-FA5CFA79082E}" type="datetimeFigureOut">
              <a:rPr lang="ar-EG" smtClean="0"/>
              <a:pPr/>
              <a:t>10/04/1432</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31" name="عنصر نائب لرقم الشريحة 30"/>
          <p:cNvSpPr>
            <a:spLocks noGrp="1"/>
          </p:cNvSpPr>
          <p:nvPr>
            <p:ph type="sldNum" sz="quarter" idx="12"/>
          </p:nvPr>
        </p:nvSpPr>
        <p:spPr/>
        <p:txBody>
          <a:bodyPr/>
          <a:lstStyle/>
          <a:p>
            <a:fld id="{5262A1F5-DE84-46D8-80AA-40E2FF9FF5E4}" type="slidenum">
              <a:rPr lang="ar-EG" smtClean="0"/>
              <a:pPr/>
              <a:t>‹#›</a:t>
            </a:fld>
            <a:endParaRPr lang="ar-EG"/>
          </a:p>
        </p:txBody>
      </p:sp>
      <p:sp>
        <p:nvSpPr>
          <p:cNvPr id="17" name="عنوان 16"/>
          <p:cNvSpPr>
            <a:spLocks noGrp="1"/>
          </p:cNvSpPr>
          <p:nvPr>
            <p:ph type="title"/>
          </p:nvPr>
        </p:nvSpPr>
        <p:spPr>
          <a:xfrm>
            <a:off x="381000" y="4993760"/>
            <a:ext cx="5867400" cy="522288"/>
          </a:xfrm>
        </p:spPr>
        <p:txBody>
          <a:bodyPr anchor="ctr"/>
          <a:lstStyle>
            <a:lvl1pPr algn="l">
              <a:buNone/>
              <a:defRPr sz="2000" b="1"/>
            </a:lvl1pPr>
          </a:lstStyle>
          <a:p>
            <a:r>
              <a:rPr kumimoji="0" lang="ar-SA" smtClean="0"/>
              <a:t>انقر لتحرير نمط العنوان الرئيسي</a:t>
            </a:r>
            <a:endParaRPr kumimoji="0" lang="en-US"/>
          </a:p>
        </p:txBody>
      </p:sp>
      <p:sp>
        <p:nvSpPr>
          <p:cNvPr id="26" name="عنصر نائب للنص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عنصر نائب للنص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1" name="عنصر نائب للتاريخ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73013B7-4716-4E30-A418-FA5CFA79082E}" type="datetimeFigureOut">
              <a:rPr lang="ar-EG" smtClean="0"/>
              <a:pPr/>
              <a:t>10/04/1432</a:t>
            </a:fld>
            <a:endParaRPr lang="ar-EG"/>
          </a:p>
        </p:txBody>
      </p:sp>
      <p:sp>
        <p:nvSpPr>
          <p:cNvPr id="28" name="عنصر نائب للتذييل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ar-EG"/>
          </a:p>
        </p:txBody>
      </p:sp>
      <p:sp>
        <p:nvSpPr>
          <p:cNvPr id="5" name="عنصر نائب لرقم الشريحة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262A1F5-DE84-46D8-80AA-40E2FF9FF5E4}" type="slidenum">
              <a:rPr lang="ar-EG" smtClean="0"/>
              <a:pPr/>
              <a:t>‹#›</a:t>
            </a:fld>
            <a:endParaRPr lang="ar-EG"/>
          </a:p>
        </p:txBody>
      </p:sp>
      <p:sp>
        <p:nvSpPr>
          <p:cNvPr id="10" name="عنصر نائب للعنوان 9"/>
          <p:cNvSpPr>
            <a:spLocks noGrp="1"/>
          </p:cNvSpPr>
          <p:nvPr>
            <p:ph type="title"/>
          </p:nvPr>
        </p:nvSpPr>
        <p:spPr>
          <a:xfrm>
            <a:off x="304800" y="457200"/>
            <a:ext cx="8686800" cy="8382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9" name="رابط مستقيم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رابط مستقيم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DATMU 2.jpg"/>
          <p:cNvPicPr>
            <a:picLocks noChangeAspect="1"/>
          </p:cNvPicPr>
          <p:nvPr/>
        </p:nvPicPr>
        <p:blipFill>
          <a:blip r:embed="rId2"/>
          <a:stretch>
            <a:fillRect/>
          </a:stretch>
        </p:blipFill>
        <p:spPr>
          <a:xfrm>
            <a:off x="0" y="0"/>
            <a:ext cx="9144000" cy="6858000"/>
          </a:xfrm>
          <a:prstGeom prst="rect">
            <a:avLst/>
          </a:prstGeom>
        </p:spPr>
      </p:pic>
      <p:sp>
        <p:nvSpPr>
          <p:cNvPr id="3" name="مستطيل 2"/>
          <p:cNvSpPr/>
          <p:nvPr/>
        </p:nvSpPr>
        <p:spPr>
          <a:xfrm>
            <a:off x="315700" y="6105698"/>
            <a:ext cx="8655444" cy="461665"/>
          </a:xfrm>
          <a:prstGeom prst="rect">
            <a:avLst/>
          </a:prstGeom>
          <a:noFill/>
        </p:spPr>
        <p:txBody>
          <a:bodyPr wrap="square" lIns="91440" tIns="45720" rIns="91440" bIns="45720">
            <a:spAutoFit/>
          </a:bodyPr>
          <a:lstStyle/>
          <a:p>
            <a:pPr algn="ctr"/>
            <a:r>
              <a:rPr lang="ar-EG" sz="2400" b="1" dirty="0" smtClean="0">
                <a:ln w="18415" cmpd="sng">
                  <a:solidFill>
                    <a:srgbClr val="FFFFFF"/>
                  </a:solidFill>
                  <a:prstDash val="solid"/>
                </a:ln>
                <a:solidFill>
                  <a:srgbClr val="FFFFFF"/>
                </a:solidFill>
                <a:cs typeface="AdvertisingLight" pitchFamily="2" charset="-78"/>
              </a:rPr>
              <a:t>التقرير الفني الربع سنوي عن الفترة من 2010/10/1 إلي 2010/12/31</a:t>
            </a:r>
            <a:endParaRPr lang="ar-SA" sz="2400" b="1" dirty="0">
              <a:ln w="18415" cmpd="sng">
                <a:solidFill>
                  <a:srgbClr val="FFFFFF"/>
                </a:solidFill>
                <a:prstDash val="solid"/>
              </a:ln>
              <a:solidFill>
                <a:srgbClr val="FFFFFF"/>
              </a:solidFill>
              <a:cs typeface="AdvertisingLight"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مجموعة 77"/>
          <p:cNvGrpSpPr/>
          <p:nvPr/>
        </p:nvGrpSpPr>
        <p:grpSpPr>
          <a:xfrm>
            <a:off x="0" y="71414"/>
            <a:ext cx="9144000" cy="6786586"/>
            <a:chOff x="0" y="71414"/>
            <a:chExt cx="9144000" cy="6786586"/>
          </a:xfrm>
        </p:grpSpPr>
        <p:sp>
          <p:nvSpPr>
            <p:cNvPr id="5" name="مستطيل 4"/>
            <p:cNvSpPr/>
            <p:nvPr/>
          </p:nvSpPr>
          <p:spPr>
            <a:xfrm>
              <a:off x="0" y="142852"/>
              <a:ext cx="9144000" cy="571504"/>
            </a:xfrm>
            <a:prstGeom prst="rect">
              <a:avLst/>
            </a:prstGeom>
          </p:spPr>
          <p:style>
            <a:lnRef idx="1">
              <a:schemeClr val="accent6"/>
            </a:lnRef>
            <a:fillRef idx="3">
              <a:schemeClr val="accent6"/>
            </a:fillRef>
            <a:effectRef idx="2">
              <a:schemeClr val="accent6"/>
            </a:effectRef>
            <a:fontRef idx="minor">
              <a:schemeClr val="lt1"/>
            </a:fontRef>
          </p:style>
          <p:txBody>
            <a:bodyPr rtlCol="1" anchor="ctr"/>
            <a:lstStyle/>
            <a:p>
              <a:endParaRPr lang="en-US" sz="2400" dirty="0">
                <a:cs typeface="AF_Taif Normal" pitchFamily="2" charset="-78"/>
              </a:endParaRPr>
            </a:p>
          </p:txBody>
        </p:sp>
        <p:sp>
          <p:nvSpPr>
            <p:cNvPr id="18433" name="Rectangle 1"/>
            <p:cNvSpPr>
              <a:spLocks noChangeArrowheads="1"/>
            </p:cNvSpPr>
            <p:nvPr/>
          </p:nvSpPr>
          <p:spPr bwMode="auto">
            <a:xfrm>
              <a:off x="270184" y="71414"/>
              <a:ext cx="8513869" cy="400061"/>
            </a:xfrm>
            <a:prstGeom prst="rect">
              <a:avLst/>
            </a:prstGeom>
            <a:noFill/>
            <a:ln w="9525">
              <a:noFill/>
              <a:miter lim="800000"/>
              <a:headEnd/>
              <a:tailEnd/>
            </a:ln>
            <a:effectLst/>
          </p:spPr>
          <p:txBody>
            <a:bodyPr vert="horz" wrap="none" lIns="91440" tIns="152352" rIns="91440" bIns="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EG" sz="1600" i="0" u="none" strike="noStrike" cap="none" normalizeH="0" baseline="0" dirty="0" smtClean="0">
                  <a:ln>
                    <a:noFill/>
                  </a:ln>
                  <a:solidFill>
                    <a:schemeClr val="bg1"/>
                  </a:solidFill>
                  <a:effectLst/>
                  <a:latin typeface="Times New Roman" pitchFamily="18" charset="0"/>
                  <a:cs typeface="AdvertisingBold" pitchFamily="2" charset="-78"/>
                </a:rPr>
                <a:t>تفاصيل المخرجات خلال الفترة من 2010/10/1 – 2010/12/31م </a:t>
              </a:r>
              <a:r>
                <a:rPr kumimoji="0" lang="ar-EG" sz="1600" i="0" u="none" strike="noStrike" cap="none" normalizeH="0" baseline="0" dirty="0" smtClean="0">
                  <a:ln>
                    <a:noFill/>
                  </a:ln>
                  <a:solidFill>
                    <a:schemeClr val="bg1"/>
                  </a:solidFill>
                  <a:effectLst/>
                  <a:latin typeface="Calibri" pitchFamily="34" charset="0"/>
                  <a:ea typeface="Times New Roman" pitchFamily="18" charset="0"/>
                  <a:cs typeface="AdvertisingBold" pitchFamily="2" charset="-78"/>
                </a:rPr>
                <a:t>المخرجات المناظرة للهدف رقم (1) :</a:t>
              </a:r>
              <a:endParaRPr kumimoji="0" lang="ar-EG" sz="1600" i="0" u="none" strike="noStrike" cap="none" normalizeH="0" baseline="0" dirty="0" smtClean="0">
                <a:ln>
                  <a:noFill/>
                </a:ln>
                <a:solidFill>
                  <a:schemeClr val="bg1"/>
                </a:solidFill>
                <a:effectLst/>
                <a:latin typeface="Arial" pitchFamily="34" charset="0"/>
                <a:cs typeface="AdvertisingBold" pitchFamily="2" charset="-78"/>
              </a:endParaRPr>
            </a:p>
          </p:txBody>
        </p:sp>
        <p:grpSp>
          <p:nvGrpSpPr>
            <p:cNvPr id="43" name="مجموعة 42"/>
            <p:cNvGrpSpPr/>
            <p:nvPr/>
          </p:nvGrpSpPr>
          <p:grpSpPr>
            <a:xfrm>
              <a:off x="27864" y="928670"/>
              <a:ext cx="9072594" cy="857256"/>
              <a:chOff x="71406" y="928670"/>
              <a:chExt cx="9072594" cy="857256"/>
            </a:xfrm>
          </p:grpSpPr>
          <p:sp>
            <p:nvSpPr>
              <p:cNvPr id="8" name="مستطيل مستدير الزوايا 7"/>
              <p:cNvSpPr/>
              <p:nvPr/>
            </p:nvSpPr>
            <p:spPr>
              <a:xfrm>
                <a:off x="6929454" y="928670"/>
                <a:ext cx="2214546" cy="857256"/>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EG" sz="2400" dirty="0">
                    <a:cs typeface="AF_Taif Normal" pitchFamily="2" charset="-78"/>
                  </a:rPr>
                  <a:t>المخرجات</a:t>
                </a:r>
              </a:p>
            </p:txBody>
          </p:sp>
          <p:sp>
            <p:nvSpPr>
              <p:cNvPr id="10" name="مستطيل مستدير الزوايا 9"/>
              <p:cNvSpPr/>
              <p:nvPr/>
            </p:nvSpPr>
            <p:spPr>
              <a:xfrm>
                <a:off x="3571868" y="928670"/>
                <a:ext cx="1070438" cy="85725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050" b="1" dirty="0"/>
                  <a:t>نسبة الإنجاز المتوقع طبقا للإطار </a:t>
                </a:r>
                <a:r>
                  <a:rPr lang="ar-EG" sz="1050" b="1" dirty="0" err="1" smtClean="0"/>
                  <a:t>الزمنى</a:t>
                </a:r>
                <a:endParaRPr lang="en-US" sz="1050" dirty="0"/>
              </a:p>
            </p:txBody>
          </p:sp>
          <p:sp>
            <p:nvSpPr>
              <p:cNvPr id="11" name="مستطيل مستدير الزوايا 10"/>
              <p:cNvSpPr/>
              <p:nvPr/>
            </p:nvSpPr>
            <p:spPr>
              <a:xfrm>
                <a:off x="1500166" y="928670"/>
                <a:ext cx="986750" cy="85725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b="1" dirty="0" smtClean="0"/>
                  <a:t>المشاركين </a:t>
                </a:r>
                <a:r>
                  <a:rPr lang="ar-EG" sz="1100" b="1" dirty="0"/>
                  <a:t>في </a:t>
                </a:r>
                <a:r>
                  <a:rPr lang="ar-EG" sz="1100" b="1" dirty="0" smtClean="0"/>
                  <a:t>التنفيذ</a:t>
                </a:r>
                <a:endParaRPr lang="en-US" sz="1100" dirty="0"/>
              </a:p>
            </p:txBody>
          </p:sp>
          <p:grpSp>
            <p:nvGrpSpPr>
              <p:cNvPr id="18" name="مجموعة 17"/>
              <p:cNvGrpSpPr/>
              <p:nvPr/>
            </p:nvGrpSpPr>
            <p:grpSpPr>
              <a:xfrm>
                <a:off x="4643438" y="928670"/>
                <a:ext cx="2214578" cy="857256"/>
                <a:chOff x="5143504" y="928670"/>
                <a:chExt cx="2214578" cy="857256"/>
              </a:xfrm>
            </p:grpSpPr>
            <p:sp>
              <p:nvSpPr>
                <p:cNvPr id="9" name="مستطيل مستدير الزوايا 8"/>
                <p:cNvSpPr/>
                <p:nvPr/>
              </p:nvSpPr>
              <p:spPr>
                <a:xfrm>
                  <a:off x="5143536" y="928670"/>
                  <a:ext cx="2214546" cy="85725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2" name="مربع نص 11"/>
                <p:cNvSpPr txBox="1"/>
                <p:nvPr/>
              </p:nvSpPr>
              <p:spPr>
                <a:xfrm>
                  <a:off x="5143504" y="928670"/>
                  <a:ext cx="2143140" cy="369332"/>
                </a:xfrm>
                <a:prstGeom prst="rect">
                  <a:avLst/>
                </a:prstGeom>
                <a:noFill/>
              </p:spPr>
              <p:txBody>
                <a:bodyPr wrap="square" rtlCol="1">
                  <a:spAutoFit/>
                </a:bodyPr>
                <a:lstStyle/>
                <a:p>
                  <a:pPr algn="ctr"/>
                  <a:r>
                    <a:rPr lang="ar-EG" dirty="0" smtClean="0"/>
                    <a:t>فترة التنفيذ</a:t>
                  </a:r>
                  <a:endParaRPr lang="ar-EG" dirty="0"/>
                </a:p>
              </p:txBody>
            </p:sp>
            <p:sp>
              <p:nvSpPr>
                <p:cNvPr id="13" name="مستطيل ذو زاويتين مستديرتين في نفس الجانب 12"/>
                <p:cNvSpPr/>
                <p:nvPr/>
              </p:nvSpPr>
              <p:spPr>
                <a:xfrm>
                  <a:off x="6286512" y="1414222"/>
                  <a:ext cx="928694" cy="357190"/>
                </a:xfrm>
                <a:prstGeom prst="round2SameRect">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ar-EG" dirty="0" smtClean="0"/>
                    <a:t>البداية</a:t>
                  </a:r>
                  <a:endParaRPr lang="ar-EG" dirty="0"/>
                </a:p>
              </p:txBody>
            </p:sp>
            <p:sp>
              <p:nvSpPr>
                <p:cNvPr id="14" name="مستطيل ذو زاويتين مستديرتين في نفس الجانب 13"/>
                <p:cNvSpPr/>
                <p:nvPr/>
              </p:nvSpPr>
              <p:spPr>
                <a:xfrm>
                  <a:off x="5286380" y="1414222"/>
                  <a:ext cx="928694" cy="357190"/>
                </a:xfrm>
                <a:prstGeom prst="round2SameRect">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ar-EG" dirty="0" smtClean="0"/>
                    <a:t>النهاية</a:t>
                  </a:r>
                  <a:endParaRPr lang="ar-EG" dirty="0"/>
                </a:p>
              </p:txBody>
            </p:sp>
          </p:grpSp>
          <p:sp>
            <p:nvSpPr>
              <p:cNvPr id="15" name="مستطيل مستدير الزوايا 14"/>
              <p:cNvSpPr/>
              <p:nvPr/>
            </p:nvSpPr>
            <p:spPr>
              <a:xfrm>
                <a:off x="2500298" y="928670"/>
                <a:ext cx="1070438" cy="857256"/>
              </a:xfrm>
              <a:prstGeom prst="roundRect">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1050" b="1" dirty="0"/>
                  <a:t>نسبة تقييم </a:t>
                </a:r>
                <a:r>
                  <a:rPr lang="ar-EG" sz="1050" b="1" dirty="0" err="1"/>
                  <a:t>ماتم</a:t>
                </a:r>
                <a:r>
                  <a:rPr lang="ar-EG" sz="1050" b="1" dirty="0"/>
                  <a:t> انجازه</a:t>
                </a:r>
                <a:endParaRPr lang="en-US" sz="1050" dirty="0"/>
              </a:p>
              <a:p>
                <a:r>
                  <a:rPr lang="ar-EG" sz="1050" b="1" dirty="0"/>
                  <a:t>(0-100%)</a:t>
                </a:r>
                <a:endParaRPr lang="en-US" sz="1050" dirty="0"/>
              </a:p>
            </p:txBody>
          </p:sp>
          <p:sp>
            <p:nvSpPr>
              <p:cNvPr id="16" name="مستطيل مستدير الزوايا 15"/>
              <p:cNvSpPr/>
              <p:nvPr/>
            </p:nvSpPr>
            <p:spPr>
              <a:xfrm>
                <a:off x="71406" y="928670"/>
                <a:ext cx="1415346" cy="857256"/>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b="1" dirty="0" smtClean="0"/>
                  <a:t>ملاحظات</a:t>
                </a:r>
              </a:p>
              <a:p>
                <a:pPr algn="ctr"/>
                <a:r>
                  <a:rPr lang="ar-EG" sz="1100" b="1" dirty="0"/>
                  <a:t>أدلة وشواهد</a:t>
                </a:r>
                <a:endParaRPr lang="en-US" sz="1100" dirty="0"/>
              </a:p>
            </p:txBody>
          </p:sp>
        </p:grpSp>
        <p:grpSp>
          <p:nvGrpSpPr>
            <p:cNvPr id="44" name="مجموعة 43"/>
            <p:cNvGrpSpPr/>
            <p:nvPr/>
          </p:nvGrpSpPr>
          <p:grpSpPr>
            <a:xfrm>
              <a:off x="27896" y="1842850"/>
              <a:ext cx="9073726" cy="2872034"/>
              <a:chOff x="27896" y="1485660"/>
              <a:chExt cx="9073726" cy="2872034"/>
            </a:xfrm>
          </p:grpSpPr>
          <p:grpSp>
            <p:nvGrpSpPr>
              <p:cNvPr id="42" name="مجموعة 41"/>
              <p:cNvGrpSpPr/>
              <p:nvPr/>
            </p:nvGrpSpPr>
            <p:grpSpPr>
              <a:xfrm>
                <a:off x="27896" y="1571612"/>
                <a:ext cx="9072562" cy="2786082"/>
                <a:chOff x="27896" y="1571612"/>
                <a:chExt cx="9072562" cy="2786082"/>
              </a:xfrm>
            </p:grpSpPr>
            <p:sp>
              <p:nvSpPr>
                <p:cNvPr id="19" name="مربع نص 18"/>
                <p:cNvSpPr txBox="1"/>
                <p:nvPr/>
              </p:nvSpPr>
              <p:spPr>
                <a:xfrm>
                  <a:off x="6885912" y="1571612"/>
                  <a:ext cx="2214546" cy="830997"/>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pPr lvl="0"/>
                  <a:r>
                    <a:rPr lang="ar-EG" sz="1600" b="1" dirty="0">
                      <a:latin typeface="Times New Roman" pitchFamily="18" charset="0"/>
                      <a:cs typeface="Times New Roman" pitchFamily="18" charset="0"/>
                    </a:rPr>
                    <a:t>     صورة نهائية من المكافئ (1) </a:t>
                  </a:r>
                  <a:r>
                    <a:rPr lang="ar-EG" sz="1600" b="1" dirty="0">
                      <a:solidFill>
                        <a:srgbClr val="C00000"/>
                      </a:solidFill>
                      <a:latin typeface="Times New Roman" pitchFamily="18" charset="0"/>
                      <a:cs typeface="Times New Roman" pitchFamily="18" charset="0"/>
                    </a:rPr>
                    <a:t>لاختبار التفكير </a:t>
                  </a:r>
                  <a:r>
                    <a:rPr lang="ar-EG" sz="1600" b="1" dirty="0" err="1">
                      <a:solidFill>
                        <a:srgbClr val="C00000"/>
                      </a:solidFill>
                      <a:latin typeface="Times New Roman" pitchFamily="18" charset="0"/>
                      <a:cs typeface="Times New Roman" pitchFamily="18" charset="0"/>
                    </a:rPr>
                    <a:t>الاستنتاجي</a:t>
                  </a:r>
                  <a:r>
                    <a:rPr lang="ar-EG" sz="1600" b="1" dirty="0">
                      <a:solidFill>
                        <a:srgbClr val="C00000"/>
                      </a:solidFill>
                      <a:latin typeface="Times New Roman" pitchFamily="18" charset="0"/>
                      <a:cs typeface="Times New Roman" pitchFamily="18" charset="0"/>
                    </a:rPr>
                    <a:t> اللغوي :</a:t>
                  </a:r>
                  <a:endParaRPr lang="en-US" sz="1600" b="1" dirty="0">
                    <a:solidFill>
                      <a:srgbClr val="C00000"/>
                    </a:solidFill>
                    <a:latin typeface="Times New Roman" pitchFamily="18" charset="0"/>
                    <a:cs typeface="Times New Roman" pitchFamily="18" charset="0"/>
                  </a:endParaRPr>
                </a:p>
              </p:txBody>
            </p:sp>
            <p:grpSp>
              <p:nvGrpSpPr>
                <p:cNvPr id="26" name="مجموعة 25"/>
                <p:cNvGrpSpPr/>
                <p:nvPr/>
              </p:nvGrpSpPr>
              <p:grpSpPr>
                <a:xfrm>
                  <a:off x="4714876" y="2571744"/>
                  <a:ext cx="2000264" cy="357190"/>
                  <a:chOff x="4714876" y="2571744"/>
                  <a:chExt cx="2000264" cy="357190"/>
                </a:xfrm>
              </p:grpSpPr>
              <p:sp>
                <p:nvSpPr>
                  <p:cNvPr id="20" name="مستطيل مستدير الزوايا 19"/>
                  <p:cNvSpPr/>
                  <p:nvPr/>
                </p:nvSpPr>
                <p:spPr>
                  <a:xfrm>
                    <a:off x="5715008"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smtClean="0">
                        <a:solidFill>
                          <a:schemeClr val="bg1"/>
                        </a:solidFill>
                      </a:rPr>
                      <a:t>2010/11/7</a:t>
                    </a:r>
                    <a:endParaRPr lang="ar-EG" sz="900" dirty="0">
                      <a:solidFill>
                        <a:schemeClr val="bg1"/>
                      </a:solidFill>
                    </a:endParaRPr>
                  </a:p>
                </p:txBody>
              </p:sp>
              <p:sp>
                <p:nvSpPr>
                  <p:cNvPr id="21" name="مستطيل مستدير الزوايا 20"/>
                  <p:cNvSpPr/>
                  <p:nvPr/>
                </p:nvSpPr>
                <p:spPr>
                  <a:xfrm>
                    <a:off x="4714876"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smtClean="0">
                        <a:solidFill>
                          <a:schemeClr val="bg1"/>
                        </a:solidFill>
                      </a:rPr>
                      <a:t>2010/11/7</a:t>
                    </a:r>
                    <a:endParaRPr lang="ar-EG" sz="1100" dirty="0">
                      <a:solidFill>
                        <a:schemeClr val="bg1"/>
                      </a:solidFill>
                    </a:endParaRPr>
                  </a:p>
                </p:txBody>
              </p:sp>
            </p:grpSp>
            <p:grpSp>
              <p:nvGrpSpPr>
                <p:cNvPr id="25" name="مجموعة 24"/>
                <p:cNvGrpSpPr/>
                <p:nvPr/>
              </p:nvGrpSpPr>
              <p:grpSpPr>
                <a:xfrm>
                  <a:off x="6814474" y="2571744"/>
                  <a:ext cx="2285984" cy="1785950"/>
                  <a:chOff x="6814474" y="2571744"/>
                  <a:chExt cx="2285984" cy="1785950"/>
                </a:xfrm>
              </p:grpSpPr>
              <p:sp>
                <p:nvSpPr>
                  <p:cNvPr id="22" name="مستطيل مستدير الزوايا 21"/>
                  <p:cNvSpPr/>
                  <p:nvPr/>
                </p:nvSpPr>
                <p:spPr>
                  <a:xfrm>
                    <a:off x="6814474" y="2571744"/>
                    <a:ext cx="2285984"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EG" dirty="0">
                        <a:cs typeface="AdvertisingBold" pitchFamily="2" charset="-78"/>
                      </a:rPr>
                      <a:t>تحكيم الاختبار </a:t>
                    </a:r>
                    <a:endParaRPr lang="en-US" dirty="0">
                      <a:cs typeface="AdvertisingBold" pitchFamily="2" charset="-78"/>
                    </a:endParaRPr>
                  </a:p>
                </p:txBody>
              </p:sp>
              <p:sp>
                <p:nvSpPr>
                  <p:cNvPr id="23" name="مستطيل مستدير الزوايا 22"/>
                  <p:cNvSpPr/>
                  <p:nvPr/>
                </p:nvSpPr>
                <p:spPr>
                  <a:xfrm>
                    <a:off x="6814474" y="3143248"/>
                    <a:ext cx="2285984"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EG" sz="1400" dirty="0">
                        <a:cs typeface="AdvertisingBold" pitchFamily="2" charset="-78"/>
                      </a:rPr>
                      <a:t>مراجعة تقارير </a:t>
                    </a:r>
                    <a:r>
                      <a:rPr lang="ar-EG" sz="1400" dirty="0" smtClean="0">
                        <a:cs typeface="AdvertisingBold" pitchFamily="2" charset="-78"/>
                      </a:rPr>
                      <a:t>المحكمين</a:t>
                    </a:r>
                    <a:endParaRPr lang="en-US" sz="1400" dirty="0">
                      <a:cs typeface="AdvertisingBold" pitchFamily="2" charset="-78"/>
                    </a:endParaRPr>
                  </a:p>
                </p:txBody>
              </p:sp>
              <p:sp>
                <p:nvSpPr>
                  <p:cNvPr id="24" name="مستطيل مستدير الزوايا 23"/>
                  <p:cNvSpPr/>
                  <p:nvPr/>
                </p:nvSpPr>
                <p:spPr>
                  <a:xfrm>
                    <a:off x="6814474" y="3643314"/>
                    <a:ext cx="2285984"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EG" sz="1200" dirty="0">
                        <a:cs typeface="AdvertisingBold" pitchFamily="2" charset="-78"/>
                      </a:rPr>
                      <a:t>إعداد الاختبار المكافئ في صورته النهائية بعد مراجعة تقارير المحكمين </a:t>
                    </a:r>
                    <a:r>
                      <a:rPr lang="ar-EG" sz="1200" dirty="0" smtClean="0">
                        <a:cs typeface="AdvertisingBold" pitchFamily="2" charset="-78"/>
                      </a:rPr>
                      <a:t>.</a:t>
                    </a:r>
                    <a:endParaRPr lang="en-US" sz="1200" dirty="0">
                      <a:cs typeface="AdvertisingBold" pitchFamily="2" charset="-78"/>
                    </a:endParaRPr>
                  </a:p>
                </p:txBody>
              </p:sp>
            </p:grpSp>
            <p:grpSp>
              <p:nvGrpSpPr>
                <p:cNvPr id="27" name="مجموعة 26"/>
                <p:cNvGrpSpPr/>
                <p:nvPr/>
              </p:nvGrpSpPr>
              <p:grpSpPr>
                <a:xfrm>
                  <a:off x="4714876" y="3171144"/>
                  <a:ext cx="2000264" cy="357190"/>
                  <a:chOff x="4714876" y="2571744"/>
                  <a:chExt cx="2000264" cy="357190"/>
                </a:xfrm>
              </p:grpSpPr>
              <p:sp>
                <p:nvSpPr>
                  <p:cNvPr id="28" name="مستطيل مستدير الزوايا 27"/>
                  <p:cNvSpPr/>
                  <p:nvPr/>
                </p:nvSpPr>
                <p:spPr>
                  <a:xfrm>
                    <a:off x="5715008"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2010/11/8</a:t>
                    </a:r>
                  </a:p>
                </p:txBody>
              </p:sp>
              <p:sp>
                <p:nvSpPr>
                  <p:cNvPr id="29" name="مستطيل مستدير الزوايا 28"/>
                  <p:cNvSpPr/>
                  <p:nvPr/>
                </p:nvSpPr>
                <p:spPr>
                  <a:xfrm>
                    <a:off x="4714876"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2010/11/15</a:t>
                    </a:r>
                  </a:p>
                </p:txBody>
              </p:sp>
            </p:grpSp>
            <p:grpSp>
              <p:nvGrpSpPr>
                <p:cNvPr id="30" name="مجموعة 29"/>
                <p:cNvGrpSpPr/>
                <p:nvPr/>
              </p:nvGrpSpPr>
              <p:grpSpPr>
                <a:xfrm>
                  <a:off x="4714876" y="3786190"/>
                  <a:ext cx="1985750" cy="357190"/>
                  <a:chOff x="4729390" y="2571744"/>
                  <a:chExt cx="1985750" cy="357190"/>
                </a:xfrm>
              </p:grpSpPr>
              <p:sp>
                <p:nvSpPr>
                  <p:cNvPr id="31" name="مستطيل مستدير الزوايا 30"/>
                  <p:cNvSpPr/>
                  <p:nvPr/>
                </p:nvSpPr>
                <p:spPr>
                  <a:xfrm>
                    <a:off x="5729522" y="2571744"/>
                    <a:ext cx="985618"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2010/11/16</a:t>
                    </a:r>
                  </a:p>
                </p:txBody>
              </p:sp>
              <p:sp>
                <p:nvSpPr>
                  <p:cNvPr id="32" name="مستطيل مستدير الزوايا 31"/>
                  <p:cNvSpPr/>
                  <p:nvPr/>
                </p:nvSpPr>
                <p:spPr>
                  <a:xfrm>
                    <a:off x="4729390"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2010/11/30</a:t>
                    </a:r>
                  </a:p>
                </p:txBody>
              </p:sp>
            </p:grpSp>
            <p:sp>
              <p:nvSpPr>
                <p:cNvPr id="33" name="مستطيل مستدير الزوايا 32"/>
                <p:cNvSpPr/>
                <p:nvPr/>
              </p:nvSpPr>
              <p:spPr>
                <a:xfrm>
                  <a:off x="3643306" y="2571744"/>
                  <a:ext cx="928694" cy="1428760"/>
                </a:xfrm>
                <a:prstGeom prst="round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sp>
              <p:nvSpPr>
                <p:cNvPr id="34" name="مستطيل مستدير الزوايا 33"/>
                <p:cNvSpPr/>
                <p:nvPr/>
              </p:nvSpPr>
              <p:spPr>
                <a:xfrm>
                  <a:off x="2571736" y="2571744"/>
                  <a:ext cx="928694" cy="1428760"/>
                </a:xfrm>
                <a:prstGeom prst="roundRect">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grpSp>
              <p:nvGrpSpPr>
                <p:cNvPr id="38" name="مجموعة 37"/>
                <p:cNvGrpSpPr/>
                <p:nvPr/>
              </p:nvGrpSpPr>
              <p:grpSpPr>
                <a:xfrm>
                  <a:off x="1857356" y="2644314"/>
                  <a:ext cx="357190" cy="1285884"/>
                  <a:chOff x="1785918" y="2571744"/>
                  <a:chExt cx="357190" cy="1285884"/>
                </a:xfrm>
              </p:grpSpPr>
              <p:sp>
                <p:nvSpPr>
                  <p:cNvPr id="35" name="مستطيل مستدير الزوايا 34"/>
                  <p:cNvSpPr/>
                  <p:nvPr/>
                </p:nvSpPr>
                <p:spPr>
                  <a:xfrm>
                    <a:off x="1785918" y="2571744"/>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3</a:t>
                    </a:r>
                    <a:endParaRPr lang="ar-EG" sz="900" b="1" dirty="0">
                      <a:solidFill>
                        <a:schemeClr val="bg1"/>
                      </a:solidFill>
                      <a:latin typeface="Times New Roman" pitchFamily="18" charset="0"/>
                      <a:cs typeface="Times New Roman" pitchFamily="18" charset="0"/>
                    </a:endParaRPr>
                  </a:p>
                </p:txBody>
              </p:sp>
              <p:sp>
                <p:nvSpPr>
                  <p:cNvPr id="36" name="مستطيل مستدير الزوايا 35"/>
                  <p:cNvSpPr/>
                  <p:nvPr/>
                </p:nvSpPr>
                <p:spPr>
                  <a:xfrm>
                    <a:off x="1785918" y="3043914"/>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2</a:t>
                    </a:r>
                    <a:endParaRPr lang="ar-EG" sz="900" b="1" dirty="0">
                      <a:solidFill>
                        <a:schemeClr val="bg1"/>
                      </a:solidFill>
                      <a:latin typeface="Times New Roman" pitchFamily="18" charset="0"/>
                      <a:cs typeface="Times New Roman" pitchFamily="18" charset="0"/>
                    </a:endParaRPr>
                  </a:p>
                </p:txBody>
              </p:sp>
              <p:sp>
                <p:nvSpPr>
                  <p:cNvPr id="37" name="مستطيل مستدير الزوايا 36"/>
                  <p:cNvSpPr/>
                  <p:nvPr/>
                </p:nvSpPr>
                <p:spPr>
                  <a:xfrm>
                    <a:off x="1785918" y="3500438"/>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2</a:t>
                    </a:r>
                    <a:endParaRPr lang="ar-EG" sz="900" b="1" dirty="0">
                      <a:solidFill>
                        <a:schemeClr val="bg1"/>
                      </a:solidFill>
                      <a:latin typeface="Times New Roman" pitchFamily="18" charset="0"/>
                      <a:cs typeface="Times New Roman" pitchFamily="18" charset="0"/>
                    </a:endParaRPr>
                  </a:p>
                </p:txBody>
              </p:sp>
            </p:grpSp>
            <p:sp>
              <p:nvSpPr>
                <p:cNvPr id="39" name="مستطيل مستدير الزوايا 38"/>
                <p:cNvSpPr/>
                <p:nvPr/>
              </p:nvSpPr>
              <p:spPr>
                <a:xfrm>
                  <a:off x="27896" y="2615286"/>
                  <a:ext cx="1586118" cy="1428760"/>
                </a:xfrm>
                <a:prstGeom prst="roundRect">
                  <a:avLst>
                    <a:gd name="adj" fmla="val 0"/>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EG" sz="1100" dirty="0">
                      <a:cs typeface="AdvertisingBold" pitchFamily="2" charset="-78"/>
                    </a:rPr>
                    <a:t>اختبار نهائي (مكافئ 1) في </a:t>
                  </a:r>
                  <a:r>
                    <a:rPr lang="ar-EG" sz="1100" dirty="0" smtClean="0">
                      <a:cs typeface="AdvertisingBold" pitchFamily="2" charset="-78"/>
                    </a:rPr>
                    <a:t>التفكير </a:t>
                  </a:r>
                  <a:r>
                    <a:rPr lang="ar-EG" sz="1100" dirty="0" err="1" smtClean="0">
                      <a:cs typeface="AdvertisingBold" pitchFamily="2" charset="-78"/>
                    </a:rPr>
                    <a:t>الاستنتاجي</a:t>
                  </a:r>
                  <a:r>
                    <a:rPr lang="ar-EG" sz="1100" dirty="0" smtClean="0">
                      <a:cs typeface="AdvertisingBold" pitchFamily="2" charset="-78"/>
                    </a:rPr>
                    <a:t> </a:t>
                  </a:r>
                  <a:r>
                    <a:rPr lang="ar-EG" sz="1100" dirty="0">
                      <a:cs typeface="AdvertisingBold" pitchFamily="2" charset="-78"/>
                    </a:rPr>
                    <a:t>اللغوي بعد تحكيمه ومراجعته .</a:t>
                  </a:r>
                  <a:endParaRPr lang="en-US" sz="1100" dirty="0">
                    <a:cs typeface="AdvertisingBold" pitchFamily="2" charset="-78"/>
                  </a:endParaRPr>
                </a:p>
              </p:txBody>
            </p:sp>
          </p:grpSp>
          <p:sp>
            <p:nvSpPr>
              <p:cNvPr id="41" name="شكل بيضاوي 40"/>
              <p:cNvSpPr/>
              <p:nvPr/>
            </p:nvSpPr>
            <p:spPr>
              <a:xfrm>
                <a:off x="8815870" y="1485660"/>
                <a:ext cx="285752" cy="357190"/>
              </a:xfrm>
              <a:prstGeom prst="ellipse">
                <a:avLst/>
              </a:prstGeom>
              <a:solidFill>
                <a:srgbClr val="00B050"/>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dirty="0" smtClean="0">
                    <a:latin typeface="Times New Roman" pitchFamily="18" charset="0"/>
                    <a:cs typeface="Times New Roman" pitchFamily="18" charset="0"/>
                  </a:rPr>
                  <a:t>1</a:t>
                </a:r>
                <a:endParaRPr lang="ar-EG" sz="4000" dirty="0">
                  <a:latin typeface="Times New Roman" pitchFamily="18" charset="0"/>
                  <a:cs typeface="Times New Roman" pitchFamily="18" charset="0"/>
                </a:endParaRPr>
              </a:p>
            </p:txBody>
          </p:sp>
        </p:grpSp>
        <p:sp>
          <p:nvSpPr>
            <p:cNvPr id="69" name="مستطيل 68"/>
            <p:cNvSpPr/>
            <p:nvPr/>
          </p:nvSpPr>
          <p:spPr>
            <a:xfrm>
              <a:off x="0" y="5786454"/>
              <a:ext cx="9144000" cy="107154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dirty="0" smtClean="0">
                  <a:cs typeface="AF_Taif Normal" pitchFamily="2" charset="-78"/>
                </a:rPr>
                <a:t>ملخص مخرجات المشروع</a:t>
              </a:r>
              <a:endParaRPr lang="en-US" sz="2800" dirty="0" smtClean="0">
                <a:cs typeface="AF_Taif Normal" pitchFamily="2" charset="-78"/>
              </a:endParaRPr>
            </a:p>
          </p:txBody>
        </p:sp>
        <p:sp>
          <p:nvSpPr>
            <p:cNvPr id="70" name="سهم للأسفل 69"/>
            <p:cNvSpPr/>
            <p:nvPr/>
          </p:nvSpPr>
          <p:spPr>
            <a:xfrm>
              <a:off x="6215074" y="1928802"/>
              <a:ext cx="214314" cy="785818"/>
            </a:xfrm>
            <a:prstGeom prst="downArrow">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endParaRPr lang="ar-EG" dirty="0">
                <a:solidFill>
                  <a:schemeClr val="dk1"/>
                </a:solidFill>
              </a:endParaRPr>
            </a:p>
          </p:txBody>
        </p:sp>
        <p:sp>
          <p:nvSpPr>
            <p:cNvPr id="71" name="سهم للأسفل 70"/>
            <p:cNvSpPr/>
            <p:nvPr/>
          </p:nvSpPr>
          <p:spPr>
            <a:xfrm>
              <a:off x="5143504" y="1928802"/>
              <a:ext cx="214314" cy="785818"/>
            </a:xfrm>
            <a:prstGeom prst="downArrow">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endParaRPr lang="ar-EG" dirty="0">
                <a:solidFill>
                  <a:schemeClr val="dk1"/>
                </a:solidFill>
              </a:endParaRPr>
            </a:p>
          </p:txBody>
        </p:sp>
        <p:sp>
          <p:nvSpPr>
            <p:cNvPr id="72" name="سهم للأسفل 71"/>
            <p:cNvSpPr/>
            <p:nvPr/>
          </p:nvSpPr>
          <p:spPr>
            <a:xfrm>
              <a:off x="4000496" y="1928802"/>
              <a:ext cx="214314" cy="785818"/>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050" b="1" dirty="0"/>
            </a:p>
          </p:txBody>
        </p:sp>
        <p:sp>
          <p:nvSpPr>
            <p:cNvPr id="73" name="سهم للأسفل 72"/>
            <p:cNvSpPr/>
            <p:nvPr/>
          </p:nvSpPr>
          <p:spPr>
            <a:xfrm>
              <a:off x="2928926" y="1928802"/>
              <a:ext cx="214314" cy="785818"/>
            </a:xfrm>
            <a:prstGeom prst="downArrow">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EG" sz="1050" b="1" dirty="0"/>
            </a:p>
          </p:txBody>
        </p:sp>
        <p:sp>
          <p:nvSpPr>
            <p:cNvPr id="74" name="سهم للأسفل 73"/>
            <p:cNvSpPr/>
            <p:nvPr/>
          </p:nvSpPr>
          <p:spPr>
            <a:xfrm>
              <a:off x="1928794" y="1928802"/>
              <a:ext cx="214314" cy="785818"/>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100" b="1" dirty="0"/>
            </a:p>
          </p:txBody>
        </p:sp>
        <p:sp>
          <p:nvSpPr>
            <p:cNvPr id="75" name="سهم للأسفل 74"/>
            <p:cNvSpPr/>
            <p:nvPr/>
          </p:nvSpPr>
          <p:spPr>
            <a:xfrm>
              <a:off x="642910" y="1928802"/>
              <a:ext cx="214314" cy="785818"/>
            </a:xfrm>
            <a:prstGeom prst="downArrow">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100" b="1" dirty="0"/>
            </a:p>
          </p:txBody>
        </p:sp>
        <p:sp>
          <p:nvSpPr>
            <p:cNvPr id="76" name="سهم إلى اليسار 75"/>
            <p:cNvSpPr/>
            <p:nvPr/>
          </p:nvSpPr>
          <p:spPr>
            <a:xfrm>
              <a:off x="71406" y="5214950"/>
              <a:ext cx="571504" cy="428628"/>
            </a:xfrm>
            <a:prstGeom prst="left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ar-EG"/>
            </a:p>
          </p:txBody>
        </p:sp>
        <p:sp>
          <p:nvSpPr>
            <p:cNvPr id="77" name="مستطيل مستدير الزوايا 76"/>
            <p:cNvSpPr/>
            <p:nvPr/>
          </p:nvSpPr>
          <p:spPr>
            <a:xfrm>
              <a:off x="713216" y="5228332"/>
              <a:ext cx="3000396" cy="428628"/>
            </a:xfrm>
            <a:prstGeom prst="roundRect">
              <a:avLst/>
            </a:prstGeom>
            <a:solidFill>
              <a:schemeClr val="tx1">
                <a:lumMod val="95000"/>
                <a:lumOff val="5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400" b="1" dirty="0" smtClean="0"/>
                <a:t>اختبار </a:t>
              </a:r>
              <a:r>
                <a:rPr lang="ar-EG" sz="1400" b="1" dirty="0"/>
                <a:t>الكفاءة في اللغة العربية</a:t>
              </a:r>
              <a:endParaRPr lang="ar-EG" sz="1400" dirty="0"/>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مجموعة 49"/>
          <p:cNvGrpSpPr/>
          <p:nvPr/>
        </p:nvGrpSpPr>
        <p:grpSpPr>
          <a:xfrm>
            <a:off x="0" y="71414"/>
            <a:ext cx="9144000" cy="6786586"/>
            <a:chOff x="0" y="71414"/>
            <a:chExt cx="9144000" cy="6786586"/>
          </a:xfrm>
        </p:grpSpPr>
        <p:sp>
          <p:nvSpPr>
            <p:cNvPr id="51" name="مستطيل 50"/>
            <p:cNvSpPr/>
            <p:nvPr/>
          </p:nvSpPr>
          <p:spPr>
            <a:xfrm>
              <a:off x="0" y="142852"/>
              <a:ext cx="9144000" cy="571504"/>
            </a:xfrm>
            <a:prstGeom prst="rect">
              <a:avLst/>
            </a:prstGeom>
          </p:spPr>
          <p:style>
            <a:lnRef idx="1">
              <a:schemeClr val="accent6"/>
            </a:lnRef>
            <a:fillRef idx="3">
              <a:schemeClr val="accent6"/>
            </a:fillRef>
            <a:effectRef idx="2">
              <a:schemeClr val="accent6"/>
            </a:effectRef>
            <a:fontRef idx="minor">
              <a:schemeClr val="lt1"/>
            </a:fontRef>
          </p:style>
          <p:txBody>
            <a:bodyPr rtlCol="1" anchor="ctr"/>
            <a:lstStyle/>
            <a:p>
              <a:endParaRPr lang="en-US" sz="2400" dirty="0">
                <a:cs typeface="AF_Taif Normal" pitchFamily="2" charset="-78"/>
              </a:endParaRPr>
            </a:p>
          </p:txBody>
        </p:sp>
        <p:sp>
          <p:nvSpPr>
            <p:cNvPr id="52" name="Rectangle 1"/>
            <p:cNvSpPr>
              <a:spLocks noChangeArrowheads="1"/>
            </p:cNvSpPr>
            <p:nvPr/>
          </p:nvSpPr>
          <p:spPr bwMode="auto">
            <a:xfrm>
              <a:off x="270184" y="71414"/>
              <a:ext cx="8513869" cy="400061"/>
            </a:xfrm>
            <a:prstGeom prst="rect">
              <a:avLst/>
            </a:prstGeom>
            <a:noFill/>
            <a:ln w="9525">
              <a:noFill/>
              <a:miter lim="800000"/>
              <a:headEnd/>
              <a:tailEnd/>
            </a:ln>
            <a:effectLst/>
          </p:spPr>
          <p:txBody>
            <a:bodyPr vert="horz" wrap="none" lIns="91440" tIns="152352" rIns="91440" bIns="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EG" sz="1600" i="0" u="none" strike="noStrike" cap="none" normalizeH="0" baseline="0" dirty="0" smtClean="0">
                  <a:ln>
                    <a:noFill/>
                  </a:ln>
                  <a:solidFill>
                    <a:schemeClr val="bg1"/>
                  </a:solidFill>
                  <a:effectLst/>
                  <a:latin typeface="Times New Roman" pitchFamily="18" charset="0"/>
                  <a:cs typeface="AdvertisingBold" pitchFamily="2" charset="-78"/>
                </a:rPr>
                <a:t>تفاصيل المخرجات خلال الفترة من 2010/10/1 – 2010/12/31م </a:t>
              </a:r>
              <a:r>
                <a:rPr kumimoji="0" lang="ar-EG" sz="1600" i="0" u="none" strike="noStrike" cap="none" normalizeH="0" baseline="0" dirty="0" smtClean="0">
                  <a:ln>
                    <a:noFill/>
                  </a:ln>
                  <a:solidFill>
                    <a:schemeClr val="bg1"/>
                  </a:solidFill>
                  <a:effectLst/>
                  <a:latin typeface="Calibri" pitchFamily="34" charset="0"/>
                  <a:ea typeface="Times New Roman" pitchFamily="18" charset="0"/>
                  <a:cs typeface="AdvertisingBold" pitchFamily="2" charset="-78"/>
                </a:rPr>
                <a:t>المخرجات المناظرة للهدف رقم (1) :</a:t>
              </a:r>
              <a:endParaRPr kumimoji="0" lang="ar-EG" sz="1600" i="0" u="none" strike="noStrike" cap="none" normalizeH="0" baseline="0" dirty="0" smtClean="0">
                <a:ln>
                  <a:noFill/>
                </a:ln>
                <a:solidFill>
                  <a:schemeClr val="bg1"/>
                </a:solidFill>
                <a:effectLst/>
                <a:latin typeface="Arial" pitchFamily="34" charset="0"/>
                <a:cs typeface="AdvertisingBold" pitchFamily="2" charset="-78"/>
              </a:endParaRPr>
            </a:p>
          </p:txBody>
        </p:sp>
        <p:grpSp>
          <p:nvGrpSpPr>
            <p:cNvPr id="53" name="مجموعة 42"/>
            <p:cNvGrpSpPr/>
            <p:nvPr/>
          </p:nvGrpSpPr>
          <p:grpSpPr>
            <a:xfrm>
              <a:off x="27864" y="928670"/>
              <a:ext cx="9072594" cy="857256"/>
              <a:chOff x="71406" y="928670"/>
              <a:chExt cx="9072594" cy="857256"/>
            </a:xfrm>
          </p:grpSpPr>
          <p:sp>
            <p:nvSpPr>
              <p:cNvPr id="87" name="مستطيل مستدير الزوايا 7"/>
              <p:cNvSpPr/>
              <p:nvPr/>
            </p:nvSpPr>
            <p:spPr>
              <a:xfrm>
                <a:off x="6929454" y="928670"/>
                <a:ext cx="2214546" cy="857256"/>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EG" sz="2400" dirty="0">
                    <a:cs typeface="AF_Taif Normal" pitchFamily="2" charset="-78"/>
                  </a:rPr>
                  <a:t>المخرجات</a:t>
                </a:r>
              </a:p>
            </p:txBody>
          </p:sp>
          <p:sp>
            <p:nvSpPr>
              <p:cNvPr id="88" name="مستطيل مستدير الزوايا 87"/>
              <p:cNvSpPr/>
              <p:nvPr/>
            </p:nvSpPr>
            <p:spPr>
              <a:xfrm>
                <a:off x="3571868" y="928670"/>
                <a:ext cx="1070438" cy="85725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050" b="1" dirty="0"/>
                  <a:t>نسبة الإنجاز المتوقع طبقا للإطار </a:t>
                </a:r>
                <a:r>
                  <a:rPr lang="ar-EG" sz="1050" b="1" dirty="0" err="1" smtClean="0"/>
                  <a:t>الزمنى</a:t>
                </a:r>
                <a:endParaRPr lang="en-US" sz="1050" dirty="0"/>
              </a:p>
            </p:txBody>
          </p:sp>
          <p:sp>
            <p:nvSpPr>
              <p:cNvPr id="89" name="مستطيل مستدير الزوايا 88"/>
              <p:cNvSpPr/>
              <p:nvPr/>
            </p:nvSpPr>
            <p:spPr>
              <a:xfrm>
                <a:off x="1500166" y="928670"/>
                <a:ext cx="986750" cy="85725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b="1" dirty="0" smtClean="0"/>
                  <a:t>المشاركين </a:t>
                </a:r>
                <a:r>
                  <a:rPr lang="ar-EG" sz="1100" b="1" dirty="0"/>
                  <a:t>في </a:t>
                </a:r>
                <a:r>
                  <a:rPr lang="ar-EG" sz="1100" b="1" dirty="0" smtClean="0"/>
                  <a:t>التنفيذ</a:t>
                </a:r>
                <a:endParaRPr lang="en-US" sz="1100" dirty="0"/>
              </a:p>
            </p:txBody>
          </p:sp>
          <p:grpSp>
            <p:nvGrpSpPr>
              <p:cNvPr id="90" name="مجموعة 17"/>
              <p:cNvGrpSpPr/>
              <p:nvPr/>
            </p:nvGrpSpPr>
            <p:grpSpPr>
              <a:xfrm>
                <a:off x="4643438" y="928670"/>
                <a:ext cx="2214578" cy="857256"/>
                <a:chOff x="5143504" y="928670"/>
                <a:chExt cx="2214578" cy="857256"/>
              </a:xfrm>
            </p:grpSpPr>
            <p:sp>
              <p:nvSpPr>
                <p:cNvPr id="93" name="مستطيل مستدير الزوايا 8"/>
                <p:cNvSpPr/>
                <p:nvPr/>
              </p:nvSpPr>
              <p:spPr>
                <a:xfrm>
                  <a:off x="5143536" y="928670"/>
                  <a:ext cx="2214546" cy="85725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94" name="مربع نص 11"/>
                <p:cNvSpPr txBox="1"/>
                <p:nvPr/>
              </p:nvSpPr>
              <p:spPr>
                <a:xfrm>
                  <a:off x="5143504" y="928670"/>
                  <a:ext cx="2143140" cy="369332"/>
                </a:xfrm>
                <a:prstGeom prst="rect">
                  <a:avLst/>
                </a:prstGeom>
                <a:noFill/>
              </p:spPr>
              <p:txBody>
                <a:bodyPr wrap="square" rtlCol="1">
                  <a:spAutoFit/>
                </a:bodyPr>
                <a:lstStyle/>
                <a:p>
                  <a:pPr algn="ctr"/>
                  <a:r>
                    <a:rPr lang="ar-EG" dirty="0" smtClean="0"/>
                    <a:t>فترة التنفيذ</a:t>
                  </a:r>
                  <a:endParaRPr lang="ar-EG" dirty="0"/>
                </a:p>
              </p:txBody>
            </p:sp>
            <p:sp>
              <p:nvSpPr>
                <p:cNvPr id="95" name="مستطيل ذو زاويتين مستديرتين في نفس الجانب 12"/>
                <p:cNvSpPr/>
                <p:nvPr/>
              </p:nvSpPr>
              <p:spPr>
                <a:xfrm>
                  <a:off x="6286512" y="1414222"/>
                  <a:ext cx="928694" cy="357190"/>
                </a:xfrm>
                <a:prstGeom prst="round2SameRect">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ar-EG" dirty="0" smtClean="0"/>
                    <a:t>البداية</a:t>
                  </a:r>
                  <a:endParaRPr lang="ar-EG" dirty="0"/>
                </a:p>
              </p:txBody>
            </p:sp>
            <p:sp>
              <p:nvSpPr>
                <p:cNvPr id="96" name="مستطيل ذو زاويتين مستديرتين في نفس الجانب 13"/>
                <p:cNvSpPr/>
                <p:nvPr/>
              </p:nvSpPr>
              <p:spPr>
                <a:xfrm>
                  <a:off x="5286380" y="1414222"/>
                  <a:ext cx="928694" cy="357190"/>
                </a:xfrm>
                <a:prstGeom prst="round2SameRect">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ar-EG" dirty="0" smtClean="0"/>
                    <a:t>النهاية</a:t>
                  </a:r>
                  <a:endParaRPr lang="ar-EG" dirty="0"/>
                </a:p>
              </p:txBody>
            </p:sp>
          </p:grpSp>
          <p:sp>
            <p:nvSpPr>
              <p:cNvPr id="91" name="مستطيل مستدير الزوايا 90"/>
              <p:cNvSpPr/>
              <p:nvPr/>
            </p:nvSpPr>
            <p:spPr>
              <a:xfrm>
                <a:off x="2500298" y="928670"/>
                <a:ext cx="1070438" cy="857256"/>
              </a:xfrm>
              <a:prstGeom prst="roundRect">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1050" b="1" dirty="0"/>
                  <a:t>نسبة تقييم </a:t>
                </a:r>
                <a:r>
                  <a:rPr lang="ar-EG" sz="1050" b="1" dirty="0" err="1"/>
                  <a:t>ماتم</a:t>
                </a:r>
                <a:r>
                  <a:rPr lang="ar-EG" sz="1050" b="1" dirty="0"/>
                  <a:t> انجازه</a:t>
                </a:r>
                <a:endParaRPr lang="en-US" sz="1050" dirty="0"/>
              </a:p>
              <a:p>
                <a:r>
                  <a:rPr lang="ar-EG" sz="1050" b="1" dirty="0"/>
                  <a:t>(0-100%)</a:t>
                </a:r>
                <a:endParaRPr lang="en-US" sz="1050" dirty="0"/>
              </a:p>
            </p:txBody>
          </p:sp>
          <p:sp>
            <p:nvSpPr>
              <p:cNvPr id="92" name="مستطيل مستدير الزوايا 15"/>
              <p:cNvSpPr/>
              <p:nvPr/>
            </p:nvSpPr>
            <p:spPr>
              <a:xfrm>
                <a:off x="71406" y="928670"/>
                <a:ext cx="1415346" cy="857256"/>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b="1" dirty="0" smtClean="0"/>
                  <a:t>ملاحظات</a:t>
                </a:r>
              </a:p>
              <a:p>
                <a:pPr algn="ctr"/>
                <a:r>
                  <a:rPr lang="ar-EG" sz="1100" b="1" dirty="0"/>
                  <a:t>أدلة وشواهد</a:t>
                </a:r>
                <a:endParaRPr lang="en-US" sz="1100" dirty="0"/>
              </a:p>
            </p:txBody>
          </p:sp>
        </p:grpSp>
        <p:grpSp>
          <p:nvGrpSpPr>
            <p:cNvPr id="54" name="مجموعة 43"/>
            <p:cNvGrpSpPr/>
            <p:nvPr/>
          </p:nvGrpSpPr>
          <p:grpSpPr>
            <a:xfrm>
              <a:off x="27896" y="1857364"/>
              <a:ext cx="9072562" cy="2857520"/>
              <a:chOff x="27896" y="1500174"/>
              <a:chExt cx="9072562" cy="2857520"/>
            </a:xfrm>
          </p:grpSpPr>
          <p:grpSp>
            <p:nvGrpSpPr>
              <p:cNvPr id="64" name="مجموعة 41"/>
              <p:cNvGrpSpPr/>
              <p:nvPr/>
            </p:nvGrpSpPr>
            <p:grpSpPr>
              <a:xfrm>
                <a:off x="27896" y="1571612"/>
                <a:ext cx="9072562" cy="2786082"/>
                <a:chOff x="27896" y="1571612"/>
                <a:chExt cx="9072562" cy="2786082"/>
              </a:xfrm>
            </p:grpSpPr>
            <p:sp>
              <p:nvSpPr>
                <p:cNvPr id="66" name="مربع نص 65"/>
                <p:cNvSpPr txBox="1"/>
                <p:nvPr/>
              </p:nvSpPr>
              <p:spPr>
                <a:xfrm>
                  <a:off x="6885912" y="1571612"/>
                  <a:ext cx="2214546" cy="830997"/>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pPr lvl="0"/>
                  <a:r>
                    <a:rPr lang="ar-EG" sz="1600" b="1" dirty="0" smtClean="0">
                      <a:latin typeface="Times New Roman" pitchFamily="18" charset="0"/>
                      <a:cs typeface="Times New Roman" pitchFamily="18" charset="0"/>
                    </a:rPr>
                    <a:t>     صورة نهائية من المكافئ (1) </a:t>
                  </a:r>
                  <a:r>
                    <a:rPr lang="ar-EG" sz="1600" b="1" dirty="0" smtClean="0">
                      <a:solidFill>
                        <a:srgbClr val="C00000"/>
                      </a:solidFill>
                      <a:latin typeface="Times New Roman" pitchFamily="18" charset="0"/>
                      <a:cs typeface="Times New Roman" pitchFamily="18" charset="0"/>
                    </a:rPr>
                    <a:t>لاختبار الكفاءة في اللغة العربية </a:t>
                  </a:r>
                  <a:r>
                    <a:rPr lang="ar-EG" sz="1600" b="1"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grpSp>
              <p:nvGrpSpPr>
                <p:cNvPr id="67" name="مجموعة 25"/>
                <p:cNvGrpSpPr/>
                <p:nvPr/>
              </p:nvGrpSpPr>
              <p:grpSpPr>
                <a:xfrm>
                  <a:off x="4714876" y="2571744"/>
                  <a:ext cx="2000264" cy="357190"/>
                  <a:chOff x="4714876" y="2571744"/>
                  <a:chExt cx="2000264" cy="357190"/>
                </a:xfrm>
              </p:grpSpPr>
              <p:sp>
                <p:nvSpPr>
                  <p:cNvPr id="85" name="مستطيل مستدير الزوايا 19"/>
                  <p:cNvSpPr/>
                  <p:nvPr/>
                </p:nvSpPr>
                <p:spPr>
                  <a:xfrm>
                    <a:off x="5715008"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smtClean="0">
                        <a:solidFill>
                          <a:schemeClr val="bg1"/>
                        </a:solidFill>
                      </a:rPr>
                      <a:t>2010/11/7</a:t>
                    </a:r>
                    <a:endParaRPr lang="ar-EG" sz="900" dirty="0">
                      <a:solidFill>
                        <a:schemeClr val="bg1"/>
                      </a:solidFill>
                    </a:endParaRPr>
                  </a:p>
                </p:txBody>
              </p:sp>
              <p:sp>
                <p:nvSpPr>
                  <p:cNvPr id="86" name="مستطيل مستدير الزوايا 20"/>
                  <p:cNvSpPr/>
                  <p:nvPr/>
                </p:nvSpPr>
                <p:spPr>
                  <a:xfrm>
                    <a:off x="4714876"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smtClean="0">
                        <a:solidFill>
                          <a:schemeClr val="bg1"/>
                        </a:solidFill>
                      </a:rPr>
                      <a:t>2010/11/7</a:t>
                    </a:r>
                    <a:endParaRPr lang="ar-EG" sz="1100" dirty="0">
                      <a:solidFill>
                        <a:schemeClr val="bg1"/>
                      </a:solidFill>
                    </a:endParaRPr>
                  </a:p>
                </p:txBody>
              </p:sp>
            </p:grpSp>
            <p:grpSp>
              <p:nvGrpSpPr>
                <p:cNvPr id="68" name="مجموعة 24"/>
                <p:cNvGrpSpPr/>
                <p:nvPr/>
              </p:nvGrpSpPr>
              <p:grpSpPr>
                <a:xfrm>
                  <a:off x="6814474" y="2571744"/>
                  <a:ext cx="2285984" cy="1785950"/>
                  <a:chOff x="6814474" y="2571744"/>
                  <a:chExt cx="2285984" cy="1785950"/>
                </a:xfrm>
              </p:grpSpPr>
              <p:sp>
                <p:nvSpPr>
                  <p:cNvPr id="82" name="مستطيل مستدير الزوايا 21"/>
                  <p:cNvSpPr/>
                  <p:nvPr/>
                </p:nvSpPr>
                <p:spPr>
                  <a:xfrm>
                    <a:off x="6814474" y="2571744"/>
                    <a:ext cx="2285984"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EG" dirty="0">
                        <a:cs typeface="AdvertisingBold" pitchFamily="2" charset="-78"/>
                      </a:rPr>
                      <a:t>تحكيم الاختبار </a:t>
                    </a:r>
                    <a:endParaRPr lang="en-US" dirty="0">
                      <a:cs typeface="AdvertisingBold" pitchFamily="2" charset="-78"/>
                    </a:endParaRPr>
                  </a:p>
                </p:txBody>
              </p:sp>
              <p:sp>
                <p:nvSpPr>
                  <p:cNvPr id="83" name="مستطيل مستدير الزوايا 22"/>
                  <p:cNvSpPr/>
                  <p:nvPr/>
                </p:nvSpPr>
                <p:spPr>
                  <a:xfrm>
                    <a:off x="6814474" y="3143248"/>
                    <a:ext cx="2285984"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EG" sz="1400" dirty="0">
                        <a:cs typeface="AdvertisingBold" pitchFamily="2" charset="-78"/>
                      </a:rPr>
                      <a:t>مراجعة تقارير </a:t>
                    </a:r>
                    <a:r>
                      <a:rPr lang="ar-EG" sz="1400" dirty="0" smtClean="0">
                        <a:cs typeface="AdvertisingBold" pitchFamily="2" charset="-78"/>
                      </a:rPr>
                      <a:t>المحكمين</a:t>
                    </a:r>
                    <a:endParaRPr lang="en-US" sz="1400" dirty="0">
                      <a:cs typeface="AdvertisingBold" pitchFamily="2" charset="-78"/>
                    </a:endParaRPr>
                  </a:p>
                </p:txBody>
              </p:sp>
              <p:sp>
                <p:nvSpPr>
                  <p:cNvPr id="84" name="مستطيل مستدير الزوايا 83"/>
                  <p:cNvSpPr/>
                  <p:nvPr/>
                </p:nvSpPr>
                <p:spPr>
                  <a:xfrm>
                    <a:off x="6814474" y="3643314"/>
                    <a:ext cx="2285984"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EG" sz="1200" dirty="0">
                        <a:cs typeface="AdvertisingBold" pitchFamily="2" charset="-78"/>
                      </a:rPr>
                      <a:t>إعداد الاختبار المكافئ في صورته النهائية بعد مراجعة تقارير المحكمين </a:t>
                    </a:r>
                    <a:r>
                      <a:rPr lang="ar-EG" sz="1200" dirty="0" smtClean="0">
                        <a:cs typeface="AdvertisingBold" pitchFamily="2" charset="-78"/>
                      </a:rPr>
                      <a:t>.</a:t>
                    </a:r>
                    <a:endParaRPr lang="en-US" sz="1200" dirty="0">
                      <a:cs typeface="AdvertisingBold" pitchFamily="2" charset="-78"/>
                    </a:endParaRPr>
                  </a:p>
                </p:txBody>
              </p:sp>
            </p:grpSp>
            <p:grpSp>
              <p:nvGrpSpPr>
                <p:cNvPr id="69" name="مجموعة 26"/>
                <p:cNvGrpSpPr/>
                <p:nvPr/>
              </p:nvGrpSpPr>
              <p:grpSpPr>
                <a:xfrm>
                  <a:off x="4714876" y="3171144"/>
                  <a:ext cx="2000264" cy="357190"/>
                  <a:chOff x="4714876" y="2571744"/>
                  <a:chExt cx="2000264" cy="357190"/>
                </a:xfrm>
              </p:grpSpPr>
              <p:sp>
                <p:nvSpPr>
                  <p:cNvPr id="80" name="مستطيل مستدير الزوايا 79"/>
                  <p:cNvSpPr/>
                  <p:nvPr/>
                </p:nvSpPr>
                <p:spPr>
                  <a:xfrm>
                    <a:off x="5715008"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2010/11/8</a:t>
                    </a:r>
                  </a:p>
                </p:txBody>
              </p:sp>
              <p:sp>
                <p:nvSpPr>
                  <p:cNvPr id="81" name="مستطيل مستدير الزوايا 80"/>
                  <p:cNvSpPr/>
                  <p:nvPr/>
                </p:nvSpPr>
                <p:spPr>
                  <a:xfrm>
                    <a:off x="4714876"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2010/11/15</a:t>
                    </a:r>
                  </a:p>
                </p:txBody>
              </p:sp>
            </p:grpSp>
            <p:grpSp>
              <p:nvGrpSpPr>
                <p:cNvPr id="70" name="مجموعة 29"/>
                <p:cNvGrpSpPr/>
                <p:nvPr/>
              </p:nvGrpSpPr>
              <p:grpSpPr>
                <a:xfrm>
                  <a:off x="4714876" y="3786190"/>
                  <a:ext cx="1985750" cy="357190"/>
                  <a:chOff x="4729390" y="2571744"/>
                  <a:chExt cx="1985750" cy="357190"/>
                </a:xfrm>
              </p:grpSpPr>
              <p:sp>
                <p:nvSpPr>
                  <p:cNvPr id="78" name="مستطيل مستدير الزوايا 77"/>
                  <p:cNvSpPr/>
                  <p:nvPr/>
                </p:nvSpPr>
                <p:spPr>
                  <a:xfrm>
                    <a:off x="5729522" y="2571744"/>
                    <a:ext cx="985618"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2010/11/16</a:t>
                    </a:r>
                  </a:p>
                </p:txBody>
              </p:sp>
              <p:sp>
                <p:nvSpPr>
                  <p:cNvPr id="79" name="مستطيل مستدير الزوايا 78"/>
                  <p:cNvSpPr/>
                  <p:nvPr/>
                </p:nvSpPr>
                <p:spPr>
                  <a:xfrm>
                    <a:off x="4729390"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2010/11/30</a:t>
                    </a:r>
                  </a:p>
                </p:txBody>
              </p:sp>
            </p:grpSp>
            <p:sp>
              <p:nvSpPr>
                <p:cNvPr id="71" name="مستطيل مستدير الزوايا 70"/>
                <p:cNvSpPr/>
                <p:nvPr/>
              </p:nvSpPr>
              <p:spPr>
                <a:xfrm>
                  <a:off x="3643306" y="2571744"/>
                  <a:ext cx="928694" cy="1428760"/>
                </a:xfrm>
                <a:prstGeom prst="round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sp>
              <p:nvSpPr>
                <p:cNvPr id="72" name="مستطيل مستدير الزوايا 71"/>
                <p:cNvSpPr/>
                <p:nvPr/>
              </p:nvSpPr>
              <p:spPr>
                <a:xfrm>
                  <a:off x="2571736" y="2571744"/>
                  <a:ext cx="928694" cy="1428760"/>
                </a:xfrm>
                <a:prstGeom prst="roundRect">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grpSp>
              <p:nvGrpSpPr>
                <p:cNvPr id="73" name="مجموعة 37"/>
                <p:cNvGrpSpPr/>
                <p:nvPr/>
              </p:nvGrpSpPr>
              <p:grpSpPr>
                <a:xfrm>
                  <a:off x="1857356" y="2644314"/>
                  <a:ext cx="357190" cy="1285884"/>
                  <a:chOff x="1785918" y="2571744"/>
                  <a:chExt cx="357190" cy="1285884"/>
                </a:xfrm>
              </p:grpSpPr>
              <p:sp>
                <p:nvSpPr>
                  <p:cNvPr id="75" name="مستطيل مستدير الزوايا 74"/>
                  <p:cNvSpPr/>
                  <p:nvPr/>
                </p:nvSpPr>
                <p:spPr>
                  <a:xfrm>
                    <a:off x="1785918" y="2571744"/>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a:solidFill>
                          <a:schemeClr val="bg1"/>
                        </a:solidFill>
                        <a:latin typeface="Times New Roman" pitchFamily="18" charset="0"/>
                        <a:cs typeface="Times New Roman" pitchFamily="18" charset="0"/>
                      </a:rPr>
                      <a:t>2</a:t>
                    </a:r>
                    <a:endParaRPr lang="ar-EG" sz="900" b="1" dirty="0">
                      <a:solidFill>
                        <a:schemeClr val="bg1"/>
                      </a:solidFill>
                      <a:latin typeface="Times New Roman" pitchFamily="18" charset="0"/>
                      <a:cs typeface="Times New Roman" pitchFamily="18" charset="0"/>
                    </a:endParaRPr>
                  </a:p>
                </p:txBody>
              </p:sp>
              <p:sp>
                <p:nvSpPr>
                  <p:cNvPr id="76" name="مستطيل مستدير الزوايا 75"/>
                  <p:cNvSpPr/>
                  <p:nvPr/>
                </p:nvSpPr>
                <p:spPr>
                  <a:xfrm>
                    <a:off x="1785918" y="3043914"/>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2</a:t>
                    </a:r>
                    <a:endParaRPr lang="ar-EG" sz="900" b="1" dirty="0">
                      <a:solidFill>
                        <a:schemeClr val="bg1"/>
                      </a:solidFill>
                      <a:latin typeface="Times New Roman" pitchFamily="18" charset="0"/>
                      <a:cs typeface="Times New Roman" pitchFamily="18" charset="0"/>
                    </a:endParaRPr>
                  </a:p>
                </p:txBody>
              </p:sp>
              <p:sp>
                <p:nvSpPr>
                  <p:cNvPr id="77" name="مستطيل مستدير الزوايا 76"/>
                  <p:cNvSpPr/>
                  <p:nvPr/>
                </p:nvSpPr>
                <p:spPr>
                  <a:xfrm>
                    <a:off x="1785918" y="3500438"/>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2</a:t>
                    </a:r>
                    <a:endParaRPr lang="ar-EG" sz="900" b="1" dirty="0">
                      <a:solidFill>
                        <a:schemeClr val="bg1"/>
                      </a:solidFill>
                      <a:latin typeface="Times New Roman" pitchFamily="18" charset="0"/>
                      <a:cs typeface="Times New Roman" pitchFamily="18" charset="0"/>
                    </a:endParaRPr>
                  </a:p>
                </p:txBody>
              </p:sp>
            </p:grpSp>
            <p:sp>
              <p:nvSpPr>
                <p:cNvPr id="74" name="مستطيل مستدير الزوايا 73"/>
                <p:cNvSpPr/>
                <p:nvPr/>
              </p:nvSpPr>
              <p:spPr>
                <a:xfrm>
                  <a:off x="27896" y="2615286"/>
                  <a:ext cx="1586118" cy="1428760"/>
                </a:xfrm>
                <a:prstGeom prst="roundRect">
                  <a:avLst>
                    <a:gd name="adj" fmla="val 0"/>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EG" sz="1200" dirty="0">
                      <a:cs typeface="AdvertisingBold" pitchFamily="2" charset="-78"/>
                    </a:rPr>
                    <a:t>اختبار نهائي (مكافئ 1) في الكفاءة في اللغة العربية بعد تحكيمه ومراجعته .</a:t>
                  </a:r>
                  <a:endParaRPr lang="en-US" sz="1200" dirty="0">
                    <a:cs typeface="AdvertisingBold" pitchFamily="2" charset="-78"/>
                  </a:endParaRPr>
                </a:p>
              </p:txBody>
            </p:sp>
          </p:grpSp>
          <p:sp>
            <p:nvSpPr>
              <p:cNvPr id="65" name="شكل بيضاوي 64"/>
              <p:cNvSpPr/>
              <p:nvPr/>
            </p:nvSpPr>
            <p:spPr>
              <a:xfrm>
                <a:off x="8801356" y="1500174"/>
                <a:ext cx="285752" cy="357190"/>
              </a:xfrm>
              <a:prstGeom prst="ellipse">
                <a:avLst/>
              </a:prstGeom>
              <a:solidFill>
                <a:srgbClr val="00B050"/>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dirty="0" smtClean="0">
                    <a:latin typeface="Times New Roman" pitchFamily="18" charset="0"/>
                    <a:cs typeface="Times New Roman" pitchFamily="18" charset="0"/>
                  </a:rPr>
                  <a:t>2</a:t>
                </a:r>
                <a:endParaRPr lang="ar-EG" sz="4000" dirty="0">
                  <a:latin typeface="Times New Roman" pitchFamily="18" charset="0"/>
                  <a:cs typeface="Times New Roman" pitchFamily="18" charset="0"/>
                </a:endParaRPr>
              </a:p>
            </p:txBody>
          </p:sp>
        </p:grpSp>
        <p:sp>
          <p:nvSpPr>
            <p:cNvPr id="55" name="مستطيل 54"/>
            <p:cNvSpPr/>
            <p:nvPr/>
          </p:nvSpPr>
          <p:spPr>
            <a:xfrm>
              <a:off x="0" y="5786454"/>
              <a:ext cx="9144000" cy="107154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dirty="0" smtClean="0">
                  <a:cs typeface="AF_Taif Normal" pitchFamily="2" charset="-78"/>
                </a:rPr>
                <a:t>ملخص مخرجات المشروع</a:t>
              </a:r>
              <a:endParaRPr lang="en-US" sz="2800" dirty="0" smtClean="0">
                <a:cs typeface="AF_Taif Normal" pitchFamily="2" charset="-78"/>
              </a:endParaRPr>
            </a:p>
          </p:txBody>
        </p:sp>
        <p:sp>
          <p:nvSpPr>
            <p:cNvPr id="56" name="سهم للأسفل 55"/>
            <p:cNvSpPr/>
            <p:nvPr/>
          </p:nvSpPr>
          <p:spPr>
            <a:xfrm>
              <a:off x="6215074" y="1928802"/>
              <a:ext cx="214314" cy="785818"/>
            </a:xfrm>
            <a:prstGeom prst="downArrow">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endParaRPr lang="ar-EG" dirty="0">
                <a:solidFill>
                  <a:schemeClr val="dk1"/>
                </a:solidFill>
              </a:endParaRPr>
            </a:p>
          </p:txBody>
        </p:sp>
        <p:sp>
          <p:nvSpPr>
            <p:cNvPr id="57" name="سهم للأسفل 56"/>
            <p:cNvSpPr/>
            <p:nvPr/>
          </p:nvSpPr>
          <p:spPr>
            <a:xfrm>
              <a:off x="5143504" y="1928802"/>
              <a:ext cx="214314" cy="785818"/>
            </a:xfrm>
            <a:prstGeom prst="downArrow">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endParaRPr lang="ar-EG" dirty="0">
                <a:solidFill>
                  <a:schemeClr val="dk1"/>
                </a:solidFill>
              </a:endParaRPr>
            </a:p>
          </p:txBody>
        </p:sp>
        <p:sp>
          <p:nvSpPr>
            <p:cNvPr id="58" name="سهم للأسفل 57"/>
            <p:cNvSpPr/>
            <p:nvPr/>
          </p:nvSpPr>
          <p:spPr>
            <a:xfrm>
              <a:off x="4000496" y="1928802"/>
              <a:ext cx="214314" cy="785818"/>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050" b="1" dirty="0"/>
            </a:p>
          </p:txBody>
        </p:sp>
        <p:sp>
          <p:nvSpPr>
            <p:cNvPr id="59" name="سهم للأسفل 58"/>
            <p:cNvSpPr/>
            <p:nvPr/>
          </p:nvSpPr>
          <p:spPr>
            <a:xfrm>
              <a:off x="2928926" y="1928802"/>
              <a:ext cx="214314" cy="785818"/>
            </a:xfrm>
            <a:prstGeom prst="downArrow">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EG" sz="1050" b="1" dirty="0"/>
            </a:p>
          </p:txBody>
        </p:sp>
        <p:sp>
          <p:nvSpPr>
            <p:cNvPr id="60" name="سهم للأسفل 59"/>
            <p:cNvSpPr/>
            <p:nvPr/>
          </p:nvSpPr>
          <p:spPr>
            <a:xfrm>
              <a:off x="1928794" y="1928802"/>
              <a:ext cx="214314" cy="785818"/>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100" b="1" dirty="0"/>
            </a:p>
          </p:txBody>
        </p:sp>
        <p:sp>
          <p:nvSpPr>
            <p:cNvPr id="61" name="سهم للأسفل 60"/>
            <p:cNvSpPr/>
            <p:nvPr/>
          </p:nvSpPr>
          <p:spPr>
            <a:xfrm>
              <a:off x="642910" y="1928802"/>
              <a:ext cx="214314" cy="785818"/>
            </a:xfrm>
            <a:prstGeom prst="downArrow">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100" b="1" dirty="0"/>
            </a:p>
          </p:txBody>
        </p:sp>
        <p:sp>
          <p:nvSpPr>
            <p:cNvPr id="62" name="سهم إلى اليسار 61"/>
            <p:cNvSpPr/>
            <p:nvPr/>
          </p:nvSpPr>
          <p:spPr>
            <a:xfrm>
              <a:off x="71406" y="5214950"/>
              <a:ext cx="571504" cy="428628"/>
            </a:xfrm>
            <a:prstGeom prst="left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ar-EG"/>
            </a:p>
          </p:txBody>
        </p:sp>
        <p:sp>
          <p:nvSpPr>
            <p:cNvPr id="63" name="مستطيل مستدير الزوايا 62"/>
            <p:cNvSpPr/>
            <p:nvPr/>
          </p:nvSpPr>
          <p:spPr>
            <a:xfrm>
              <a:off x="713216" y="5228332"/>
              <a:ext cx="3144404" cy="428628"/>
            </a:xfrm>
            <a:prstGeom prst="roundRect">
              <a:avLst/>
            </a:prstGeom>
            <a:solidFill>
              <a:schemeClr val="tx1">
                <a:lumMod val="95000"/>
                <a:lumOff val="5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400" b="1" dirty="0"/>
                <a:t>ا</a:t>
              </a:r>
              <a:r>
                <a:rPr lang="ar-EG" sz="1400" b="1" dirty="0" smtClean="0"/>
                <a:t>ختبار </a:t>
              </a:r>
              <a:r>
                <a:rPr lang="ar-EG" sz="1400" b="1" dirty="0"/>
                <a:t>الكفاءة في اللغة </a:t>
              </a:r>
              <a:r>
                <a:rPr lang="ar-EG" sz="1400" b="1" dirty="0" smtClean="0"/>
                <a:t>الإنجليزية:</a:t>
              </a:r>
              <a:endParaRPr lang="ar-EG" sz="1400" dirty="0"/>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p:cNvGrpSpPr/>
          <p:nvPr/>
        </p:nvGrpSpPr>
        <p:grpSpPr>
          <a:xfrm>
            <a:off x="0" y="71414"/>
            <a:ext cx="9144000" cy="6786586"/>
            <a:chOff x="0" y="71414"/>
            <a:chExt cx="9144000" cy="6786586"/>
          </a:xfrm>
        </p:grpSpPr>
        <p:sp>
          <p:nvSpPr>
            <p:cNvPr id="5" name="مستطيل 4"/>
            <p:cNvSpPr/>
            <p:nvPr/>
          </p:nvSpPr>
          <p:spPr>
            <a:xfrm>
              <a:off x="0" y="142852"/>
              <a:ext cx="9144000" cy="571504"/>
            </a:xfrm>
            <a:prstGeom prst="rect">
              <a:avLst/>
            </a:prstGeom>
          </p:spPr>
          <p:style>
            <a:lnRef idx="1">
              <a:schemeClr val="accent6"/>
            </a:lnRef>
            <a:fillRef idx="3">
              <a:schemeClr val="accent6"/>
            </a:fillRef>
            <a:effectRef idx="2">
              <a:schemeClr val="accent6"/>
            </a:effectRef>
            <a:fontRef idx="minor">
              <a:schemeClr val="lt1"/>
            </a:fontRef>
          </p:style>
          <p:txBody>
            <a:bodyPr rtlCol="1" anchor="ctr"/>
            <a:lstStyle/>
            <a:p>
              <a:endParaRPr lang="en-US" sz="2400" dirty="0">
                <a:cs typeface="AF_Taif Normal" pitchFamily="2" charset="-78"/>
              </a:endParaRPr>
            </a:p>
          </p:txBody>
        </p:sp>
        <p:sp>
          <p:nvSpPr>
            <p:cNvPr id="6" name="Rectangle 1"/>
            <p:cNvSpPr>
              <a:spLocks noChangeArrowheads="1"/>
            </p:cNvSpPr>
            <p:nvPr/>
          </p:nvSpPr>
          <p:spPr bwMode="auto">
            <a:xfrm>
              <a:off x="270184" y="71414"/>
              <a:ext cx="8513869" cy="400061"/>
            </a:xfrm>
            <a:prstGeom prst="rect">
              <a:avLst/>
            </a:prstGeom>
            <a:noFill/>
            <a:ln w="9525">
              <a:noFill/>
              <a:miter lim="800000"/>
              <a:headEnd/>
              <a:tailEnd/>
            </a:ln>
            <a:effectLst/>
          </p:spPr>
          <p:txBody>
            <a:bodyPr vert="horz" wrap="none" lIns="91440" tIns="152352" rIns="91440" bIns="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EG" sz="1600" i="0" u="none" strike="noStrike" cap="none" normalizeH="0" baseline="0" dirty="0" smtClean="0">
                  <a:ln>
                    <a:noFill/>
                  </a:ln>
                  <a:solidFill>
                    <a:schemeClr val="bg1"/>
                  </a:solidFill>
                  <a:effectLst/>
                  <a:latin typeface="Times New Roman" pitchFamily="18" charset="0"/>
                  <a:cs typeface="AdvertisingBold" pitchFamily="2" charset="-78"/>
                </a:rPr>
                <a:t>تفاصيل المخرجات خلال الفترة من 2010/10/1 – 2010/12/31م </a:t>
              </a:r>
              <a:r>
                <a:rPr kumimoji="0" lang="ar-EG" sz="1600" i="0" u="none" strike="noStrike" cap="none" normalizeH="0" baseline="0" dirty="0" smtClean="0">
                  <a:ln>
                    <a:noFill/>
                  </a:ln>
                  <a:solidFill>
                    <a:schemeClr val="bg1"/>
                  </a:solidFill>
                  <a:effectLst/>
                  <a:latin typeface="Calibri" pitchFamily="34" charset="0"/>
                  <a:ea typeface="Times New Roman" pitchFamily="18" charset="0"/>
                  <a:cs typeface="AdvertisingBold" pitchFamily="2" charset="-78"/>
                </a:rPr>
                <a:t>المخرجات المناظرة للهدف رقم (1) :</a:t>
              </a:r>
              <a:endParaRPr kumimoji="0" lang="ar-EG" sz="1600" i="0" u="none" strike="noStrike" cap="none" normalizeH="0" baseline="0" dirty="0" smtClean="0">
                <a:ln>
                  <a:noFill/>
                </a:ln>
                <a:solidFill>
                  <a:schemeClr val="bg1"/>
                </a:solidFill>
                <a:effectLst/>
                <a:latin typeface="Arial" pitchFamily="34" charset="0"/>
                <a:cs typeface="AdvertisingBold" pitchFamily="2" charset="-78"/>
              </a:endParaRPr>
            </a:p>
          </p:txBody>
        </p:sp>
        <p:grpSp>
          <p:nvGrpSpPr>
            <p:cNvPr id="7" name="مجموعة 42"/>
            <p:cNvGrpSpPr/>
            <p:nvPr/>
          </p:nvGrpSpPr>
          <p:grpSpPr>
            <a:xfrm>
              <a:off x="27864" y="928670"/>
              <a:ext cx="9072594" cy="857256"/>
              <a:chOff x="71406" y="928670"/>
              <a:chExt cx="9072594" cy="857256"/>
            </a:xfrm>
          </p:grpSpPr>
          <p:sp>
            <p:nvSpPr>
              <p:cNvPr id="41" name="مستطيل مستدير الزوايا 7"/>
              <p:cNvSpPr/>
              <p:nvPr/>
            </p:nvSpPr>
            <p:spPr>
              <a:xfrm>
                <a:off x="6929454" y="928670"/>
                <a:ext cx="2214546" cy="857256"/>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EG" sz="2400" dirty="0">
                    <a:cs typeface="AF_Taif Normal" pitchFamily="2" charset="-78"/>
                  </a:rPr>
                  <a:t>المخرجات</a:t>
                </a:r>
              </a:p>
            </p:txBody>
          </p:sp>
          <p:sp>
            <p:nvSpPr>
              <p:cNvPr id="42" name="مستطيل مستدير الزوايا 41"/>
              <p:cNvSpPr/>
              <p:nvPr/>
            </p:nvSpPr>
            <p:spPr>
              <a:xfrm>
                <a:off x="3571868" y="928670"/>
                <a:ext cx="1070438" cy="85725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050" b="1" dirty="0"/>
                  <a:t>نسبة الإنجاز المتوقع طبقا للإطار </a:t>
                </a:r>
                <a:r>
                  <a:rPr lang="ar-EG" sz="1050" b="1" dirty="0" err="1" smtClean="0"/>
                  <a:t>الزمنى</a:t>
                </a:r>
                <a:endParaRPr lang="en-US" sz="1050" dirty="0"/>
              </a:p>
            </p:txBody>
          </p:sp>
          <p:sp>
            <p:nvSpPr>
              <p:cNvPr id="43" name="مستطيل مستدير الزوايا 42"/>
              <p:cNvSpPr/>
              <p:nvPr/>
            </p:nvSpPr>
            <p:spPr>
              <a:xfrm>
                <a:off x="1500166" y="928670"/>
                <a:ext cx="986750" cy="85725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b="1" dirty="0" smtClean="0"/>
                  <a:t>المشاركين </a:t>
                </a:r>
                <a:r>
                  <a:rPr lang="ar-EG" sz="1100" b="1" dirty="0"/>
                  <a:t>في </a:t>
                </a:r>
                <a:r>
                  <a:rPr lang="ar-EG" sz="1100" b="1" dirty="0" smtClean="0"/>
                  <a:t>التنفيذ</a:t>
                </a:r>
                <a:endParaRPr lang="en-US" sz="1100" dirty="0"/>
              </a:p>
            </p:txBody>
          </p:sp>
          <p:grpSp>
            <p:nvGrpSpPr>
              <p:cNvPr id="44" name="مجموعة 17"/>
              <p:cNvGrpSpPr/>
              <p:nvPr/>
            </p:nvGrpSpPr>
            <p:grpSpPr>
              <a:xfrm>
                <a:off x="4643438" y="928670"/>
                <a:ext cx="2214578" cy="857256"/>
                <a:chOff x="5143504" y="928670"/>
                <a:chExt cx="2214578" cy="857256"/>
              </a:xfrm>
            </p:grpSpPr>
            <p:sp>
              <p:nvSpPr>
                <p:cNvPr id="47" name="مستطيل مستدير الزوايا 8"/>
                <p:cNvSpPr/>
                <p:nvPr/>
              </p:nvSpPr>
              <p:spPr>
                <a:xfrm>
                  <a:off x="5143536" y="928670"/>
                  <a:ext cx="2214546" cy="85725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8" name="مربع نص 11"/>
                <p:cNvSpPr txBox="1"/>
                <p:nvPr/>
              </p:nvSpPr>
              <p:spPr>
                <a:xfrm>
                  <a:off x="5143504" y="928670"/>
                  <a:ext cx="2143140" cy="369332"/>
                </a:xfrm>
                <a:prstGeom prst="rect">
                  <a:avLst/>
                </a:prstGeom>
                <a:noFill/>
              </p:spPr>
              <p:txBody>
                <a:bodyPr wrap="square" rtlCol="1">
                  <a:spAutoFit/>
                </a:bodyPr>
                <a:lstStyle/>
                <a:p>
                  <a:pPr algn="ctr"/>
                  <a:r>
                    <a:rPr lang="ar-EG" dirty="0" smtClean="0"/>
                    <a:t>فترة التنفيذ</a:t>
                  </a:r>
                  <a:endParaRPr lang="ar-EG" dirty="0"/>
                </a:p>
              </p:txBody>
            </p:sp>
            <p:sp>
              <p:nvSpPr>
                <p:cNvPr id="49" name="مستطيل ذو زاويتين مستديرتين في نفس الجانب 12"/>
                <p:cNvSpPr/>
                <p:nvPr/>
              </p:nvSpPr>
              <p:spPr>
                <a:xfrm>
                  <a:off x="6286512" y="1414222"/>
                  <a:ext cx="928694" cy="357190"/>
                </a:xfrm>
                <a:prstGeom prst="round2SameRect">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ar-EG" dirty="0" smtClean="0"/>
                    <a:t>البداية</a:t>
                  </a:r>
                  <a:endParaRPr lang="ar-EG" dirty="0"/>
                </a:p>
              </p:txBody>
            </p:sp>
            <p:sp>
              <p:nvSpPr>
                <p:cNvPr id="50" name="مستطيل ذو زاويتين مستديرتين في نفس الجانب 13"/>
                <p:cNvSpPr/>
                <p:nvPr/>
              </p:nvSpPr>
              <p:spPr>
                <a:xfrm>
                  <a:off x="5286380" y="1414222"/>
                  <a:ext cx="928694" cy="357190"/>
                </a:xfrm>
                <a:prstGeom prst="round2SameRect">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ar-EG" dirty="0" smtClean="0"/>
                    <a:t>النهاية</a:t>
                  </a:r>
                  <a:endParaRPr lang="ar-EG" dirty="0"/>
                </a:p>
              </p:txBody>
            </p:sp>
          </p:grpSp>
          <p:sp>
            <p:nvSpPr>
              <p:cNvPr id="45" name="مستطيل مستدير الزوايا 44"/>
              <p:cNvSpPr/>
              <p:nvPr/>
            </p:nvSpPr>
            <p:spPr>
              <a:xfrm>
                <a:off x="2500298" y="928670"/>
                <a:ext cx="1070438" cy="857256"/>
              </a:xfrm>
              <a:prstGeom prst="roundRect">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1050" b="1" dirty="0"/>
                  <a:t>نسبة تقييم </a:t>
                </a:r>
                <a:r>
                  <a:rPr lang="ar-EG" sz="1050" b="1" dirty="0" err="1"/>
                  <a:t>ماتم</a:t>
                </a:r>
                <a:r>
                  <a:rPr lang="ar-EG" sz="1050" b="1" dirty="0"/>
                  <a:t> انجازه</a:t>
                </a:r>
                <a:endParaRPr lang="en-US" sz="1050" dirty="0"/>
              </a:p>
              <a:p>
                <a:r>
                  <a:rPr lang="ar-EG" sz="1050" b="1" dirty="0"/>
                  <a:t>(0-100%)</a:t>
                </a:r>
                <a:endParaRPr lang="en-US" sz="1050" dirty="0"/>
              </a:p>
            </p:txBody>
          </p:sp>
          <p:sp>
            <p:nvSpPr>
              <p:cNvPr id="46" name="مستطيل مستدير الزوايا 15"/>
              <p:cNvSpPr/>
              <p:nvPr/>
            </p:nvSpPr>
            <p:spPr>
              <a:xfrm>
                <a:off x="71406" y="928670"/>
                <a:ext cx="1415346" cy="857256"/>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b="1" dirty="0" smtClean="0"/>
                  <a:t>ملاحظات</a:t>
                </a:r>
              </a:p>
              <a:p>
                <a:pPr algn="ctr"/>
                <a:r>
                  <a:rPr lang="ar-EG" sz="1100" b="1" dirty="0"/>
                  <a:t>أدلة وشواهد</a:t>
                </a:r>
                <a:endParaRPr lang="en-US" sz="1100" dirty="0"/>
              </a:p>
            </p:txBody>
          </p:sp>
        </p:grpSp>
        <p:grpSp>
          <p:nvGrpSpPr>
            <p:cNvPr id="8" name="مجموعة 43"/>
            <p:cNvGrpSpPr/>
            <p:nvPr/>
          </p:nvGrpSpPr>
          <p:grpSpPr>
            <a:xfrm>
              <a:off x="27896" y="1857364"/>
              <a:ext cx="9072562" cy="2857520"/>
              <a:chOff x="27896" y="1500174"/>
              <a:chExt cx="9072562" cy="2857520"/>
            </a:xfrm>
          </p:grpSpPr>
          <p:grpSp>
            <p:nvGrpSpPr>
              <p:cNvPr id="18" name="مجموعة 41"/>
              <p:cNvGrpSpPr/>
              <p:nvPr/>
            </p:nvGrpSpPr>
            <p:grpSpPr>
              <a:xfrm>
                <a:off x="27896" y="1571612"/>
                <a:ext cx="9072562" cy="2786082"/>
                <a:chOff x="27896" y="1571612"/>
                <a:chExt cx="9072562" cy="2786082"/>
              </a:xfrm>
            </p:grpSpPr>
            <p:sp>
              <p:nvSpPr>
                <p:cNvPr id="20" name="مربع نص 19"/>
                <p:cNvSpPr txBox="1"/>
                <p:nvPr/>
              </p:nvSpPr>
              <p:spPr>
                <a:xfrm>
                  <a:off x="6885912" y="1571612"/>
                  <a:ext cx="2214546" cy="830997"/>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pPr lvl="0"/>
                  <a:r>
                    <a:rPr lang="ar-EG" sz="1600" b="1" dirty="0" smtClean="0">
                      <a:latin typeface="Times New Roman" pitchFamily="18" charset="0"/>
                      <a:cs typeface="Times New Roman" pitchFamily="18" charset="0"/>
                    </a:rPr>
                    <a:t>     </a:t>
                  </a:r>
                  <a:r>
                    <a:rPr lang="ar-EG" sz="1600" b="1" dirty="0">
                      <a:latin typeface="Times New Roman" pitchFamily="18" charset="0"/>
                      <a:cs typeface="Times New Roman" pitchFamily="18" charset="0"/>
                    </a:rPr>
                    <a:t>صورة نهائية من المكافئ (1) لاختبار الكفاءة في اللغة الإنجليزية :</a:t>
                  </a:r>
                  <a:endParaRPr lang="en-US" sz="1600" b="1" dirty="0">
                    <a:latin typeface="Times New Roman" pitchFamily="18" charset="0"/>
                    <a:cs typeface="Times New Roman" pitchFamily="18" charset="0"/>
                  </a:endParaRPr>
                </a:p>
              </p:txBody>
            </p:sp>
            <p:grpSp>
              <p:nvGrpSpPr>
                <p:cNvPr id="21" name="مجموعة 25"/>
                <p:cNvGrpSpPr/>
                <p:nvPr/>
              </p:nvGrpSpPr>
              <p:grpSpPr>
                <a:xfrm>
                  <a:off x="4714876" y="2571744"/>
                  <a:ext cx="2000264" cy="357190"/>
                  <a:chOff x="4714876" y="2571744"/>
                  <a:chExt cx="2000264" cy="357190"/>
                </a:xfrm>
              </p:grpSpPr>
              <p:sp>
                <p:nvSpPr>
                  <p:cNvPr id="39" name="مستطيل مستدير الزوايا 19"/>
                  <p:cNvSpPr/>
                  <p:nvPr/>
                </p:nvSpPr>
                <p:spPr>
                  <a:xfrm>
                    <a:off x="5715008"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smtClean="0">
                        <a:solidFill>
                          <a:schemeClr val="bg1"/>
                        </a:solidFill>
                      </a:rPr>
                      <a:t>2010/11/7</a:t>
                    </a:r>
                    <a:endParaRPr lang="ar-EG" sz="900" dirty="0">
                      <a:solidFill>
                        <a:schemeClr val="bg1"/>
                      </a:solidFill>
                    </a:endParaRPr>
                  </a:p>
                </p:txBody>
              </p:sp>
              <p:sp>
                <p:nvSpPr>
                  <p:cNvPr id="40" name="مستطيل مستدير الزوايا 20"/>
                  <p:cNvSpPr/>
                  <p:nvPr/>
                </p:nvSpPr>
                <p:spPr>
                  <a:xfrm>
                    <a:off x="4714876"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smtClean="0">
                        <a:solidFill>
                          <a:schemeClr val="bg1"/>
                        </a:solidFill>
                      </a:rPr>
                      <a:t>2010/11/7</a:t>
                    </a:r>
                    <a:endParaRPr lang="ar-EG" sz="1100" dirty="0">
                      <a:solidFill>
                        <a:schemeClr val="bg1"/>
                      </a:solidFill>
                    </a:endParaRPr>
                  </a:p>
                </p:txBody>
              </p:sp>
            </p:grpSp>
            <p:grpSp>
              <p:nvGrpSpPr>
                <p:cNvPr id="22" name="مجموعة 24"/>
                <p:cNvGrpSpPr/>
                <p:nvPr/>
              </p:nvGrpSpPr>
              <p:grpSpPr>
                <a:xfrm>
                  <a:off x="6814474" y="2571744"/>
                  <a:ext cx="2285984" cy="1785950"/>
                  <a:chOff x="6814474" y="2571744"/>
                  <a:chExt cx="2285984" cy="1785950"/>
                </a:xfrm>
              </p:grpSpPr>
              <p:sp>
                <p:nvSpPr>
                  <p:cNvPr id="36" name="مستطيل مستدير الزوايا 21"/>
                  <p:cNvSpPr/>
                  <p:nvPr/>
                </p:nvSpPr>
                <p:spPr>
                  <a:xfrm>
                    <a:off x="6814474" y="2571744"/>
                    <a:ext cx="2285984"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EG" dirty="0">
                        <a:cs typeface="AdvertisingBold" pitchFamily="2" charset="-78"/>
                      </a:rPr>
                      <a:t>تحكيم الاختبار </a:t>
                    </a:r>
                    <a:endParaRPr lang="en-US" dirty="0">
                      <a:cs typeface="AdvertisingBold" pitchFamily="2" charset="-78"/>
                    </a:endParaRPr>
                  </a:p>
                </p:txBody>
              </p:sp>
              <p:sp>
                <p:nvSpPr>
                  <p:cNvPr id="37" name="مستطيل مستدير الزوايا 22"/>
                  <p:cNvSpPr/>
                  <p:nvPr/>
                </p:nvSpPr>
                <p:spPr>
                  <a:xfrm>
                    <a:off x="6814474" y="3143248"/>
                    <a:ext cx="2285984"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EG" sz="1400" dirty="0">
                        <a:cs typeface="AdvertisingBold" pitchFamily="2" charset="-78"/>
                      </a:rPr>
                      <a:t>مراجعة تقارير </a:t>
                    </a:r>
                    <a:r>
                      <a:rPr lang="ar-EG" sz="1400" dirty="0" smtClean="0">
                        <a:cs typeface="AdvertisingBold" pitchFamily="2" charset="-78"/>
                      </a:rPr>
                      <a:t>المحكمين</a:t>
                    </a:r>
                    <a:endParaRPr lang="en-US" sz="1400" dirty="0">
                      <a:cs typeface="AdvertisingBold" pitchFamily="2" charset="-78"/>
                    </a:endParaRPr>
                  </a:p>
                </p:txBody>
              </p:sp>
              <p:sp>
                <p:nvSpPr>
                  <p:cNvPr id="38" name="مستطيل مستدير الزوايا 37"/>
                  <p:cNvSpPr/>
                  <p:nvPr/>
                </p:nvSpPr>
                <p:spPr>
                  <a:xfrm>
                    <a:off x="6814474" y="3643314"/>
                    <a:ext cx="2285984"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EG" sz="1200" dirty="0">
                        <a:cs typeface="AdvertisingBold" pitchFamily="2" charset="-78"/>
                      </a:rPr>
                      <a:t>إعداد الاختبار المكافئ في صورته النهائية بعد مراجعة تقارير المحكمين </a:t>
                    </a:r>
                    <a:r>
                      <a:rPr lang="ar-EG" sz="1200" dirty="0" smtClean="0">
                        <a:cs typeface="AdvertisingBold" pitchFamily="2" charset="-78"/>
                      </a:rPr>
                      <a:t>.</a:t>
                    </a:r>
                    <a:endParaRPr lang="en-US" sz="1200" dirty="0">
                      <a:cs typeface="AdvertisingBold" pitchFamily="2" charset="-78"/>
                    </a:endParaRPr>
                  </a:p>
                </p:txBody>
              </p:sp>
            </p:grpSp>
            <p:grpSp>
              <p:nvGrpSpPr>
                <p:cNvPr id="23" name="مجموعة 26"/>
                <p:cNvGrpSpPr/>
                <p:nvPr/>
              </p:nvGrpSpPr>
              <p:grpSpPr>
                <a:xfrm>
                  <a:off x="4714876" y="3171144"/>
                  <a:ext cx="2000264" cy="357190"/>
                  <a:chOff x="4714876" y="2571744"/>
                  <a:chExt cx="2000264" cy="357190"/>
                </a:xfrm>
              </p:grpSpPr>
              <p:sp>
                <p:nvSpPr>
                  <p:cNvPr id="34" name="مستطيل مستدير الزوايا 33"/>
                  <p:cNvSpPr/>
                  <p:nvPr/>
                </p:nvSpPr>
                <p:spPr>
                  <a:xfrm>
                    <a:off x="5715008"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2010/11/8</a:t>
                    </a:r>
                  </a:p>
                </p:txBody>
              </p:sp>
              <p:sp>
                <p:nvSpPr>
                  <p:cNvPr id="35" name="مستطيل مستدير الزوايا 34"/>
                  <p:cNvSpPr/>
                  <p:nvPr/>
                </p:nvSpPr>
                <p:spPr>
                  <a:xfrm>
                    <a:off x="4714876"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2010/11/15</a:t>
                    </a:r>
                  </a:p>
                </p:txBody>
              </p:sp>
            </p:grpSp>
            <p:grpSp>
              <p:nvGrpSpPr>
                <p:cNvPr id="24" name="مجموعة 29"/>
                <p:cNvGrpSpPr/>
                <p:nvPr/>
              </p:nvGrpSpPr>
              <p:grpSpPr>
                <a:xfrm>
                  <a:off x="4714876" y="3786190"/>
                  <a:ext cx="1985750" cy="357190"/>
                  <a:chOff x="4729390" y="2571744"/>
                  <a:chExt cx="1985750" cy="357190"/>
                </a:xfrm>
              </p:grpSpPr>
              <p:sp>
                <p:nvSpPr>
                  <p:cNvPr id="32" name="مستطيل مستدير الزوايا 31"/>
                  <p:cNvSpPr/>
                  <p:nvPr/>
                </p:nvSpPr>
                <p:spPr>
                  <a:xfrm>
                    <a:off x="5729522" y="2571744"/>
                    <a:ext cx="985618"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2010/11/16</a:t>
                    </a:r>
                  </a:p>
                </p:txBody>
              </p:sp>
              <p:sp>
                <p:nvSpPr>
                  <p:cNvPr id="33" name="مستطيل مستدير الزوايا 32"/>
                  <p:cNvSpPr/>
                  <p:nvPr/>
                </p:nvSpPr>
                <p:spPr>
                  <a:xfrm>
                    <a:off x="4729390"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2010/11/30</a:t>
                    </a:r>
                  </a:p>
                </p:txBody>
              </p:sp>
            </p:grpSp>
            <p:sp>
              <p:nvSpPr>
                <p:cNvPr id="25" name="مستطيل مستدير الزوايا 24"/>
                <p:cNvSpPr/>
                <p:nvPr/>
              </p:nvSpPr>
              <p:spPr>
                <a:xfrm>
                  <a:off x="3643306" y="2571744"/>
                  <a:ext cx="928694" cy="1428760"/>
                </a:xfrm>
                <a:prstGeom prst="round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sp>
              <p:nvSpPr>
                <p:cNvPr id="26" name="مستطيل مستدير الزوايا 25"/>
                <p:cNvSpPr/>
                <p:nvPr/>
              </p:nvSpPr>
              <p:spPr>
                <a:xfrm>
                  <a:off x="2571736" y="2571744"/>
                  <a:ext cx="928694" cy="1428760"/>
                </a:xfrm>
                <a:prstGeom prst="roundRect">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grpSp>
              <p:nvGrpSpPr>
                <p:cNvPr id="27" name="مجموعة 37"/>
                <p:cNvGrpSpPr/>
                <p:nvPr/>
              </p:nvGrpSpPr>
              <p:grpSpPr>
                <a:xfrm>
                  <a:off x="1857356" y="2644314"/>
                  <a:ext cx="357190" cy="1285884"/>
                  <a:chOff x="1785918" y="2571744"/>
                  <a:chExt cx="357190" cy="1285884"/>
                </a:xfrm>
              </p:grpSpPr>
              <p:sp>
                <p:nvSpPr>
                  <p:cNvPr id="29" name="مستطيل مستدير الزوايا 28"/>
                  <p:cNvSpPr/>
                  <p:nvPr/>
                </p:nvSpPr>
                <p:spPr>
                  <a:xfrm>
                    <a:off x="1785918" y="2571744"/>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2</a:t>
                    </a:r>
                    <a:endParaRPr lang="ar-EG" sz="900" b="1" dirty="0">
                      <a:solidFill>
                        <a:schemeClr val="bg1"/>
                      </a:solidFill>
                      <a:latin typeface="Times New Roman" pitchFamily="18" charset="0"/>
                      <a:cs typeface="Times New Roman" pitchFamily="18" charset="0"/>
                    </a:endParaRPr>
                  </a:p>
                </p:txBody>
              </p:sp>
              <p:sp>
                <p:nvSpPr>
                  <p:cNvPr id="30" name="مستطيل مستدير الزوايا 29"/>
                  <p:cNvSpPr/>
                  <p:nvPr/>
                </p:nvSpPr>
                <p:spPr>
                  <a:xfrm>
                    <a:off x="1785918" y="3043914"/>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3</a:t>
                    </a:r>
                    <a:endParaRPr lang="ar-EG" sz="900" b="1" dirty="0">
                      <a:solidFill>
                        <a:schemeClr val="bg1"/>
                      </a:solidFill>
                      <a:latin typeface="Times New Roman" pitchFamily="18" charset="0"/>
                      <a:cs typeface="Times New Roman" pitchFamily="18" charset="0"/>
                    </a:endParaRPr>
                  </a:p>
                </p:txBody>
              </p:sp>
              <p:sp>
                <p:nvSpPr>
                  <p:cNvPr id="31" name="مستطيل مستدير الزوايا 30"/>
                  <p:cNvSpPr/>
                  <p:nvPr/>
                </p:nvSpPr>
                <p:spPr>
                  <a:xfrm>
                    <a:off x="1785918" y="3500438"/>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3</a:t>
                    </a:r>
                    <a:endParaRPr lang="ar-EG" sz="900" b="1" dirty="0">
                      <a:solidFill>
                        <a:schemeClr val="bg1"/>
                      </a:solidFill>
                      <a:latin typeface="Times New Roman" pitchFamily="18" charset="0"/>
                      <a:cs typeface="Times New Roman" pitchFamily="18" charset="0"/>
                    </a:endParaRPr>
                  </a:p>
                </p:txBody>
              </p:sp>
            </p:grpSp>
            <p:sp>
              <p:nvSpPr>
                <p:cNvPr id="28" name="مستطيل مستدير الزوايا 27"/>
                <p:cNvSpPr/>
                <p:nvPr/>
              </p:nvSpPr>
              <p:spPr>
                <a:xfrm>
                  <a:off x="27896" y="2615286"/>
                  <a:ext cx="1586118" cy="1428760"/>
                </a:xfrm>
                <a:prstGeom prst="roundRect">
                  <a:avLst>
                    <a:gd name="adj" fmla="val 0"/>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EG" sz="1200" dirty="0">
                      <a:cs typeface="AdvertisingBold" pitchFamily="2" charset="-78"/>
                    </a:rPr>
                    <a:t>اختبار نهائي (مكافئ 1) في الكفاءة في اللغة الإنجليزية بعد تحكيمه ومراجعته .</a:t>
                  </a:r>
                  <a:endParaRPr lang="en-US" sz="1200" dirty="0">
                    <a:cs typeface="AdvertisingBold" pitchFamily="2" charset="-78"/>
                  </a:endParaRPr>
                </a:p>
              </p:txBody>
            </p:sp>
          </p:grpSp>
          <p:sp>
            <p:nvSpPr>
              <p:cNvPr id="19" name="شكل بيضاوي 18"/>
              <p:cNvSpPr/>
              <p:nvPr/>
            </p:nvSpPr>
            <p:spPr>
              <a:xfrm>
                <a:off x="8801356" y="1500174"/>
                <a:ext cx="285752" cy="357190"/>
              </a:xfrm>
              <a:prstGeom prst="ellipse">
                <a:avLst/>
              </a:prstGeom>
              <a:solidFill>
                <a:srgbClr val="00B050"/>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dirty="0" smtClean="0">
                    <a:latin typeface="Times New Roman" pitchFamily="18" charset="0"/>
                    <a:cs typeface="Times New Roman" pitchFamily="18" charset="0"/>
                  </a:rPr>
                  <a:t>3</a:t>
                </a:r>
                <a:endParaRPr lang="ar-EG" sz="4000" dirty="0">
                  <a:latin typeface="Times New Roman" pitchFamily="18" charset="0"/>
                  <a:cs typeface="Times New Roman" pitchFamily="18" charset="0"/>
                </a:endParaRPr>
              </a:p>
            </p:txBody>
          </p:sp>
        </p:grpSp>
        <p:sp>
          <p:nvSpPr>
            <p:cNvPr id="9" name="مستطيل 8"/>
            <p:cNvSpPr/>
            <p:nvPr/>
          </p:nvSpPr>
          <p:spPr>
            <a:xfrm>
              <a:off x="0" y="5786454"/>
              <a:ext cx="9144000" cy="107154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dirty="0" smtClean="0">
                  <a:cs typeface="AF_Taif Normal" pitchFamily="2" charset="-78"/>
                </a:rPr>
                <a:t>ملخص مخرجات المشروع</a:t>
              </a:r>
              <a:endParaRPr lang="en-US" sz="2800" dirty="0" smtClean="0">
                <a:cs typeface="AF_Taif Normal" pitchFamily="2" charset="-78"/>
              </a:endParaRPr>
            </a:p>
          </p:txBody>
        </p:sp>
        <p:sp>
          <p:nvSpPr>
            <p:cNvPr id="10" name="سهم للأسفل 9"/>
            <p:cNvSpPr/>
            <p:nvPr/>
          </p:nvSpPr>
          <p:spPr>
            <a:xfrm>
              <a:off x="6215074" y="1928802"/>
              <a:ext cx="214314" cy="785818"/>
            </a:xfrm>
            <a:prstGeom prst="downArrow">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endParaRPr lang="ar-EG" dirty="0">
                <a:solidFill>
                  <a:schemeClr val="dk1"/>
                </a:solidFill>
              </a:endParaRPr>
            </a:p>
          </p:txBody>
        </p:sp>
        <p:sp>
          <p:nvSpPr>
            <p:cNvPr id="11" name="سهم للأسفل 10"/>
            <p:cNvSpPr/>
            <p:nvPr/>
          </p:nvSpPr>
          <p:spPr>
            <a:xfrm>
              <a:off x="5143504" y="1928802"/>
              <a:ext cx="214314" cy="785818"/>
            </a:xfrm>
            <a:prstGeom prst="downArrow">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endParaRPr lang="ar-EG" dirty="0">
                <a:solidFill>
                  <a:schemeClr val="dk1"/>
                </a:solidFill>
              </a:endParaRPr>
            </a:p>
          </p:txBody>
        </p:sp>
        <p:sp>
          <p:nvSpPr>
            <p:cNvPr id="12" name="سهم للأسفل 11"/>
            <p:cNvSpPr/>
            <p:nvPr/>
          </p:nvSpPr>
          <p:spPr>
            <a:xfrm>
              <a:off x="4000496" y="1928802"/>
              <a:ext cx="214314" cy="785818"/>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050" b="1" dirty="0"/>
            </a:p>
          </p:txBody>
        </p:sp>
        <p:sp>
          <p:nvSpPr>
            <p:cNvPr id="13" name="سهم للأسفل 12"/>
            <p:cNvSpPr/>
            <p:nvPr/>
          </p:nvSpPr>
          <p:spPr>
            <a:xfrm>
              <a:off x="2928926" y="1928802"/>
              <a:ext cx="214314" cy="785818"/>
            </a:xfrm>
            <a:prstGeom prst="downArrow">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EG" sz="1050" b="1" dirty="0"/>
            </a:p>
          </p:txBody>
        </p:sp>
        <p:sp>
          <p:nvSpPr>
            <p:cNvPr id="14" name="سهم للأسفل 13"/>
            <p:cNvSpPr/>
            <p:nvPr/>
          </p:nvSpPr>
          <p:spPr>
            <a:xfrm>
              <a:off x="1928794" y="1928802"/>
              <a:ext cx="214314" cy="785818"/>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100" b="1" dirty="0"/>
            </a:p>
          </p:txBody>
        </p:sp>
        <p:sp>
          <p:nvSpPr>
            <p:cNvPr id="15" name="سهم للأسفل 14"/>
            <p:cNvSpPr/>
            <p:nvPr/>
          </p:nvSpPr>
          <p:spPr>
            <a:xfrm>
              <a:off x="642910" y="1928802"/>
              <a:ext cx="214314" cy="785818"/>
            </a:xfrm>
            <a:prstGeom prst="downArrow">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100" b="1" dirty="0"/>
            </a:p>
          </p:txBody>
        </p:sp>
        <p:sp>
          <p:nvSpPr>
            <p:cNvPr id="16" name="سهم إلى اليسار 15"/>
            <p:cNvSpPr/>
            <p:nvPr/>
          </p:nvSpPr>
          <p:spPr>
            <a:xfrm>
              <a:off x="71406" y="5214950"/>
              <a:ext cx="571504" cy="428628"/>
            </a:xfrm>
            <a:prstGeom prst="left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ar-EG"/>
            </a:p>
          </p:txBody>
        </p:sp>
        <p:sp>
          <p:nvSpPr>
            <p:cNvPr id="17" name="مستطيل مستدير الزوايا 16"/>
            <p:cNvSpPr/>
            <p:nvPr/>
          </p:nvSpPr>
          <p:spPr>
            <a:xfrm>
              <a:off x="713216" y="5228332"/>
              <a:ext cx="3144404" cy="428628"/>
            </a:xfrm>
            <a:prstGeom prst="roundRect">
              <a:avLst/>
            </a:prstGeom>
            <a:solidFill>
              <a:schemeClr val="tx1">
                <a:lumMod val="95000"/>
                <a:lumOff val="5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400" b="1" dirty="0"/>
                <a:t>ا</a:t>
              </a:r>
              <a:r>
                <a:rPr lang="ar-EG" sz="1400" b="1" dirty="0" smtClean="0"/>
                <a:t>ختبار </a:t>
              </a:r>
              <a:r>
                <a:rPr lang="ar-EG" sz="1400" b="1" dirty="0"/>
                <a:t>التنور الحاسوبي</a:t>
              </a:r>
              <a:endParaRPr lang="ar-EG" sz="1400" dirty="0"/>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p:cNvGrpSpPr/>
          <p:nvPr/>
        </p:nvGrpSpPr>
        <p:grpSpPr>
          <a:xfrm>
            <a:off x="0" y="71414"/>
            <a:ext cx="9144000" cy="6786586"/>
            <a:chOff x="0" y="71414"/>
            <a:chExt cx="9144000" cy="6786586"/>
          </a:xfrm>
        </p:grpSpPr>
        <p:sp>
          <p:nvSpPr>
            <p:cNvPr id="5" name="مستطيل 4"/>
            <p:cNvSpPr/>
            <p:nvPr/>
          </p:nvSpPr>
          <p:spPr>
            <a:xfrm>
              <a:off x="0" y="142852"/>
              <a:ext cx="9144000" cy="571504"/>
            </a:xfrm>
            <a:prstGeom prst="rect">
              <a:avLst/>
            </a:prstGeom>
          </p:spPr>
          <p:style>
            <a:lnRef idx="1">
              <a:schemeClr val="accent6"/>
            </a:lnRef>
            <a:fillRef idx="3">
              <a:schemeClr val="accent6"/>
            </a:fillRef>
            <a:effectRef idx="2">
              <a:schemeClr val="accent6"/>
            </a:effectRef>
            <a:fontRef idx="minor">
              <a:schemeClr val="lt1"/>
            </a:fontRef>
          </p:style>
          <p:txBody>
            <a:bodyPr rtlCol="1" anchor="ctr"/>
            <a:lstStyle/>
            <a:p>
              <a:endParaRPr lang="en-US" sz="2400" dirty="0">
                <a:cs typeface="AF_Taif Normal" pitchFamily="2" charset="-78"/>
              </a:endParaRPr>
            </a:p>
          </p:txBody>
        </p:sp>
        <p:sp>
          <p:nvSpPr>
            <p:cNvPr id="6" name="Rectangle 1"/>
            <p:cNvSpPr>
              <a:spLocks noChangeArrowheads="1"/>
            </p:cNvSpPr>
            <p:nvPr/>
          </p:nvSpPr>
          <p:spPr bwMode="auto">
            <a:xfrm>
              <a:off x="270184" y="71414"/>
              <a:ext cx="8513869" cy="400061"/>
            </a:xfrm>
            <a:prstGeom prst="rect">
              <a:avLst/>
            </a:prstGeom>
            <a:noFill/>
            <a:ln w="9525">
              <a:noFill/>
              <a:miter lim="800000"/>
              <a:headEnd/>
              <a:tailEnd/>
            </a:ln>
            <a:effectLst/>
          </p:spPr>
          <p:txBody>
            <a:bodyPr vert="horz" wrap="none" lIns="91440" tIns="152352" rIns="91440" bIns="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EG" sz="1600" i="0" u="none" strike="noStrike" cap="none" normalizeH="0" baseline="0" dirty="0" smtClean="0">
                  <a:ln>
                    <a:noFill/>
                  </a:ln>
                  <a:solidFill>
                    <a:schemeClr val="bg1"/>
                  </a:solidFill>
                  <a:effectLst/>
                  <a:latin typeface="Times New Roman" pitchFamily="18" charset="0"/>
                  <a:cs typeface="AdvertisingBold" pitchFamily="2" charset="-78"/>
                </a:rPr>
                <a:t>تفاصيل المخرجات خلال الفترة من 2010/10/1 – 2010/12/31م </a:t>
              </a:r>
              <a:r>
                <a:rPr kumimoji="0" lang="ar-EG" sz="1600" i="0" u="none" strike="noStrike" cap="none" normalizeH="0" baseline="0" dirty="0" smtClean="0">
                  <a:ln>
                    <a:noFill/>
                  </a:ln>
                  <a:solidFill>
                    <a:schemeClr val="bg1"/>
                  </a:solidFill>
                  <a:effectLst/>
                  <a:latin typeface="Calibri" pitchFamily="34" charset="0"/>
                  <a:ea typeface="Times New Roman" pitchFamily="18" charset="0"/>
                  <a:cs typeface="AdvertisingBold" pitchFamily="2" charset="-78"/>
                </a:rPr>
                <a:t>المخرجات المناظرة للهدف رقم (1) :</a:t>
              </a:r>
              <a:endParaRPr kumimoji="0" lang="ar-EG" sz="1600" i="0" u="none" strike="noStrike" cap="none" normalizeH="0" baseline="0" dirty="0" smtClean="0">
                <a:ln>
                  <a:noFill/>
                </a:ln>
                <a:solidFill>
                  <a:schemeClr val="bg1"/>
                </a:solidFill>
                <a:effectLst/>
                <a:latin typeface="Arial" pitchFamily="34" charset="0"/>
                <a:cs typeface="AdvertisingBold" pitchFamily="2" charset="-78"/>
              </a:endParaRPr>
            </a:p>
          </p:txBody>
        </p:sp>
        <p:grpSp>
          <p:nvGrpSpPr>
            <p:cNvPr id="7" name="مجموعة 42"/>
            <p:cNvGrpSpPr/>
            <p:nvPr/>
          </p:nvGrpSpPr>
          <p:grpSpPr>
            <a:xfrm>
              <a:off x="27864" y="928670"/>
              <a:ext cx="9072594" cy="857256"/>
              <a:chOff x="71406" y="928670"/>
              <a:chExt cx="9072594" cy="857256"/>
            </a:xfrm>
          </p:grpSpPr>
          <p:sp>
            <p:nvSpPr>
              <p:cNvPr id="41" name="مستطيل مستدير الزوايا 7"/>
              <p:cNvSpPr/>
              <p:nvPr/>
            </p:nvSpPr>
            <p:spPr>
              <a:xfrm>
                <a:off x="6929454" y="928670"/>
                <a:ext cx="2214546" cy="857256"/>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EG" sz="2400" dirty="0">
                    <a:cs typeface="AF_Taif Normal" pitchFamily="2" charset="-78"/>
                  </a:rPr>
                  <a:t>المخرجات</a:t>
                </a:r>
              </a:p>
            </p:txBody>
          </p:sp>
          <p:sp>
            <p:nvSpPr>
              <p:cNvPr id="42" name="مستطيل مستدير الزوايا 41"/>
              <p:cNvSpPr/>
              <p:nvPr/>
            </p:nvSpPr>
            <p:spPr>
              <a:xfrm>
                <a:off x="3571868" y="928670"/>
                <a:ext cx="1070438" cy="85725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050" b="1" dirty="0"/>
                  <a:t>نسبة الإنجاز المتوقع طبقا للإطار </a:t>
                </a:r>
                <a:r>
                  <a:rPr lang="ar-EG" sz="1050" b="1" dirty="0" err="1" smtClean="0"/>
                  <a:t>الزمنى</a:t>
                </a:r>
                <a:endParaRPr lang="en-US" sz="1050" dirty="0"/>
              </a:p>
            </p:txBody>
          </p:sp>
          <p:sp>
            <p:nvSpPr>
              <p:cNvPr id="43" name="مستطيل مستدير الزوايا 42"/>
              <p:cNvSpPr/>
              <p:nvPr/>
            </p:nvSpPr>
            <p:spPr>
              <a:xfrm>
                <a:off x="1500166" y="928670"/>
                <a:ext cx="986750" cy="85725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b="1" dirty="0" smtClean="0"/>
                  <a:t>المشاركين </a:t>
                </a:r>
                <a:r>
                  <a:rPr lang="ar-EG" sz="1100" b="1" dirty="0"/>
                  <a:t>في </a:t>
                </a:r>
                <a:r>
                  <a:rPr lang="ar-EG" sz="1100" b="1" dirty="0" smtClean="0"/>
                  <a:t>التنفيذ</a:t>
                </a:r>
                <a:endParaRPr lang="en-US" sz="1100" dirty="0"/>
              </a:p>
            </p:txBody>
          </p:sp>
          <p:grpSp>
            <p:nvGrpSpPr>
              <p:cNvPr id="44" name="مجموعة 17"/>
              <p:cNvGrpSpPr/>
              <p:nvPr/>
            </p:nvGrpSpPr>
            <p:grpSpPr>
              <a:xfrm>
                <a:off x="4643438" y="928670"/>
                <a:ext cx="2214578" cy="857256"/>
                <a:chOff x="5143504" y="928670"/>
                <a:chExt cx="2214578" cy="857256"/>
              </a:xfrm>
            </p:grpSpPr>
            <p:sp>
              <p:nvSpPr>
                <p:cNvPr id="47" name="مستطيل مستدير الزوايا 8"/>
                <p:cNvSpPr/>
                <p:nvPr/>
              </p:nvSpPr>
              <p:spPr>
                <a:xfrm>
                  <a:off x="5143536" y="928670"/>
                  <a:ext cx="2214546" cy="85725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8" name="مربع نص 11"/>
                <p:cNvSpPr txBox="1"/>
                <p:nvPr/>
              </p:nvSpPr>
              <p:spPr>
                <a:xfrm>
                  <a:off x="5143504" y="928670"/>
                  <a:ext cx="2143140" cy="369332"/>
                </a:xfrm>
                <a:prstGeom prst="rect">
                  <a:avLst/>
                </a:prstGeom>
                <a:noFill/>
              </p:spPr>
              <p:txBody>
                <a:bodyPr wrap="square" rtlCol="1">
                  <a:spAutoFit/>
                </a:bodyPr>
                <a:lstStyle/>
                <a:p>
                  <a:pPr algn="ctr"/>
                  <a:r>
                    <a:rPr lang="ar-EG" dirty="0" smtClean="0"/>
                    <a:t>فترة التنفيذ</a:t>
                  </a:r>
                  <a:endParaRPr lang="ar-EG" dirty="0"/>
                </a:p>
              </p:txBody>
            </p:sp>
            <p:sp>
              <p:nvSpPr>
                <p:cNvPr id="49" name="مستطيل ذو زاويتين مستديرتين في نفس الجانب 12"/>
                <p:cNvSpPr/>
                <p:nvPr/>
              </p:nvSpPr>
              <p:spPr>
                <a:xfrm>
                  <a:off x="6286512" y="1414222"/>
                  <a:ext cx="928694" cy="357190"/>
                </a:xfrm>
                <a:prstGeom prst="round2SameRect">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ar-EG" dirty="0" smtClean="0"/>
                    <a:t>البداية</a:t>
                  </a:r>
                  <a:endParaRPr lang="ar-EG" dirty="0"/>
                </a:p>
              </p:txBody>
            </p:sp>
            <p:sp>
              <p:nvSpPr>
                <p:cNvPr id="50" name="مستطيل ذو زاويتين مستديرتين في نفس الجانب 13"/>
                <p:cNvSpPr/>
                <p:nvPr/>
              </p:nvSpPr>
              <p:spPr>
                <a:xfrm>
                  <a:off x="5286380" y="1414222"/>
                  <a:ext cx="928694" cy="357190"/>
                </a:xfrm>
                <a:prstGeom prst="round2SameRect">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ar-EG" dirty="0" smtClean="0"/>
                    <a:t>النهاية</a:t>
                  </a:r>
                  <a:endParaRPr lang="ar-EG" dirty="0"/>
                </a:p>
              </p:txBody>
            </p:sp>
          </p:grpSp>
          <p:sp>
            <p:nvSpPr>
              <p:cNvPr id="45" name="مستطيل مستدير الزوايا 44"/>
              <p:cNvSpPr/>
              <p:nvPr/>
            </p:nvSpPr>
            <p:spPr>
              <a:xfrm>
                <a:off x="2500298" y="928670"/>
                <a:ext cx="1070438" cy="857256"/>
              </a:xfrm>
              <a:prstGeom prst="roundRect">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1050" b="1" dirty="0"/>
                  <a:t>نسبة تقييم </a:t>
                </a:r>
                <a:r>
                  <a:rPr lang="ar-EG" sz="1050" b="1" dirty="0" err="1"/>
                  <a:t>ماتم</a:t>
                </a:r>
                <a:r>
                  <a:rPr lang="ar-EG" sz="1050" b="1" dirty="0"/>
                  <a:t> انجازه</a:t>
                </a:r>
                <a:endParaRPr lang="en-US" sz="1050" dirty="0"/>
              </a:p>
              <a:p>
                <a:r>
                  <a:rPr lang="ar-EG" sz="1050" b="1" dirty="0"/>
                  <a:t>(0-100%)</a:t>
                </a:r>
                <a:endParaRPr lang="en-US" sz="1050" dirty="0"/>
              </a:p>
            </p:txBody>
          </p:sp>
          <p:sp>
            <p:nvSpPr>
              <p:cNvPr id="46" name="مستطيل مستدير الزوايا 15"/>
              <p:cNvSpPr/>
              <p:nvPr/>
            </p:nvSpPr>
            <p:spPr>
              <a:xfrm>
                <a:off x="71406" y="928670"/>
                <a:ext cx="1415346" cy="857256"/>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b="1" dirty="0" smtClean="0"/>
                  <a:t>ملاحظات</a:t>
                </a:r>
              </a:p>
              <a:p>
                <a:pPr algn="ctr"/>
                <a:r>
                  <a:rPr lang="ar-EG" sz="1100" b="1" dirty="0"/>
                  <a:t>أدلة وشواهد</a:t>
                </a:r>
                <a:endParaRPr lang="en-US" sz="1100" dirty="0"/>
              </a:p>
            </p:txBody>
          </p:sp>
        </p:grpSp>
        <p:grpSp>
          <p:nvGrpSpPr>
            <p:cNvPr id="8" name="مجموعة 43"/>
            <p:cNvGrpSpPr/>
            <p:nvPr/>
          </p:nvGrpSpPr>
          <p:grpSpPr>
            <a:xfrm>
              <a:off x="27896" y="1857364"/>
              <a:ext cx="9072562" cy="2857520"/>
              <a:chOff x="27896" y="1500174"/>
              <a:chExt cx="9072562" cy="2857520"/>
            </a:xfrm>
          </p:grpSpPr>
          <p:grpSp>
            <p:nvGrpSpPr>
              <p:cNvPr id="18" name="مجموعة 41"/>
              <p:cNvGrpSpPr/>
              <p:nvPr/>
            </p:nvGrpSpPr>
            <p:grpSpPr>
              <a:xfrm>
                <a:off x="27896" y="1571612"/>
                <a:ext cx="9072562" cy="2786082"/>
                <a:chOff x="27896" y="1571612"/>
                <a:chExt cx="9072562" cy="2786082"/>
              </a:xfrm>
            </p:grpSpPr>
            <p:sp>
              <p:nvSpPr>
                <p:cNvPr id="20" name="مربع نص 19"/>
                <p:cNvSpPr txBox="1"/>
                <p:nvPr/>
              </p:nvSpPr>
              <p:spPr>
                <a:xfrm>
                  <a:off x="6885912" y="1571612"/>
                  <a:ext cx="2214546"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pPr lvl="0"/>
                  <a:r>
                    <a:rPr lang="ar-EG" sz="1600" b="1" dirty="0" smtClean="0">
                      <a:latin typeface="Times New Roman" pitchFamily="18" charset="0"/>
                      <a:cs typeface="Times New Roman" pitchFamily="18" charset="0"/>
                    </a:rPr>
                    <a:t>     صورة </a:t>
                  </a:r>
                  <a:r>
                    <a:rPr lang="ar-EG" sz="1600" b="1" dirty="0">
                      <a:latin typeface="Times New Roman" pitchFamily="18" charset="0"/>
                      <a:cs typeface="Times New Roman" pitchFamily="18" charset="0"/>
                    </a:rPr>
                    <a:t>نهائية من المكافئ (1) لاختبار التنور الحاسوبي :</a:t>
                  </a:r>
                  <a:endParaRPr lang="en-US" sz="1600" b="1" dirty="0">
                    <a:latin typeface="Times New Roman" pitchFamily="18" charset="0"/>
                    <a:cs typeface="Times New Roman" pitchFamily="18" charset="0"/>
                  </a:endParaRPr>
                </a:p>
              </p:txBody>
            </p:sp>
            <p:grpSp>
              <p:nvGrpSpPr>
                <p:cNvPr id="21" name="مجموعة 25"/>
                <p:cNvGrpSpPr/>
                <p:nvPr/>
              </p:nvGrpSpPr>
              <p:grpSpPr>
                <a:xfrm>
                  <a:off x="4714876" y="2571744"/>
                  <a:ext cx="2000264" cy="357190"/>
                  <a:chOff x="4714876" y="2571744"/>
                  <a:chExt cx="2000264" cy="357190"/>
                </a:xfrm>
              </p:grpSpPr>
              <p:sp>
                <p:nvSpPr>
                  <p:cNvPr id="39" name="مستطيل مستدير الزوايا 19"/>
                  <p:cNvSpPr/>
                  <p:nvPr/>
                </p:nvSpPr>
                <p:spPr>
                  <a:xfrm>
                    <a:off x="5715008"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smtClean="0">
                        <a:solidFill>
                          <a:schemeClr val="bg1"/>
                        </a:solidFill>
                      </a:rPr>
                      <a:t>2010/11/7</a:t>
                    </a:r>
                    <a:endParaRPr lang="ar-EG" sz="900" dirty="0">
                      <a:solidFill>
                        <a:schemeClr val="bg1"/>
                      </a:solidFill>
                    </a:endParaRPr>
                  </a:p>
                </p:txBody>
              </p:sp>
              <p:sp>
                <p:nvSpPr>
                  <p:cNvPr id="40" name="مستطيل مستدير الزوايا 20"/>
                  <p:cNvSpPr/>
                  <p:nvPr/>
                </p:nvSpPr>
                <p:spPr>
                  <a:xfrm>
                    <a:off x="4714876"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smtClean="0">
                        <a:solidFill>
                          <a:schemeClr val="bg1"/>
                        </a:solidFill>
                      </a:rPr>
                      <a:t>2010/11/7</a:t>
                    </a:r>
                    <a:endParaRPr lang="ar-EG" sz="1100" dirty="0">
                      <a:solidFill>
                        <a:schemeClr val="bg1"/>
                      </a:solidFill>
                    </a:endParaRPr>
                  </a:p>
                </p:txBody>
              </p:sp>
            </p:grpSp>
            <p:grpSp>
              <p:nvGrpSpPr>
                <p:cNvPr id="22" name="مجموعة 24"/>
                <p:cNvGrpSpPr/>
                <p:nvPr/>
              </p:nvGrpSpPr>
              <p:grpSpPr>
                <a:xfrm>
                  <a:off x="6814474" y="2571744"/>
                  <a:ext cx="2285984" cy="1785950"/>
                  <a:chOff x="6814474" y="2571744"/>
                  <a:chExt cx="2285984" cy="1785950"/>
                </a:xfrm>
              </p:grpSpPr>
              <p:sp>
                <p:nvSpPr>
                  <p:cNvPr id="36" name="مستطيل مستدير الزوايا 21"/>
                  <p:cNvSpPr/>
                  <p:nvPr/>
                </p:nvSpPr>
                <p:spPr>
                  <a:xfrm>
                    <a:off x="6814474" y="2571744"/>
                    <a:ext cx="2285984"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EG" dirty="0">
                        <a:cs typeface="AdvertisingBold" pitchFamily="2" charset="-78"/>
                      </a:rPr>
                      <a:t>تحكيم الاختبار </a:t>
                    </a:r>
                    <a:endParaRPr lang="en-US" dirty="0">
                      <a:cs typeface="AdvertisingBold" pitchFamily="2" charset="-78"/>
                    </a:endParaRPr>
                  </a:p>
                </p:txBody>
              </p:sp>
              <p:sp>
                <p:nvSpPr>
                  <p:cNvPr id="37" name="مستطيل مستدير الزوايا 22"/>
                  <p:cNvSpPr/>
                  <p:nvPr/>
                </p:nvSpPr>
                <p:spPr>
                  <a:xfrm>
                    <a:off x="6814474" y="3143248"/>
                    <a:ext cx="2285984"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EG" sz="1400" dirty="0">
                        <a:cs typeface="AdvertisingBold" pitchFamily="2" charset="-78"/>
                      </a:rPr>
                      <a:t>مراجعة تقارير </a:t>
                    </a:r>
                    <a:r>
                      <a:rPr lang="ar-EG" sz="1400" dirty="0" smtClean="0">
                        <a:cs typeface="AdvertisingBold" pitchFamily="2" charset="-78"/>
                      </a:rPr>
                      <a:t>المحكمين</a:t>
                    </a:r>
                    <a:endParaRPr lang="en-US" sz="1400" dirty="0">
                      <a:cs typeface="AdvertisingBold" pitchFamily="2" charset="-78"/>
                    </a:endParaRPr>
                  </a:p>
                </p:txBody>
              </p:sp>
              <p:sp>
                <p:nvSpPr>
                  <p:cNvPr id="38" name="مستطيل مستدير الزوايا 37"/>
                  <p:cNvSpPr/>
                  <p:nvPr/>
                </p:nvSpPr>
                <p:spPr>
                  <a:xfrm>
                    <a:off x="6814474" y="3643314"/>
                    <a:ext cx="2285984"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EG" sz="1200" dirty="0">
                        <a:cs typeface="AdvertisingBold" pitchFamily="2" charset="-78"/>
                      </a:rPr>
                      <a:t>إعداد الاختبار المكافئ في صورته النهائية بعد مراجعة تقارير المحكمين </a:t>
                    </a:r>
                    <a:r>
                      <a:rPr lang="ar-EG" sz="1200" dirty="0" smtClean="0">
                        <a:cs typeface="AdvertisingBold" pitchFamily="2" charset="-78"/>
                      </a:rPr>
                      <a:t>.</a:t>
                    </a:r>
                    <a:endParaRPr lang="en-US" sz="1200" dirty="0">
                      <a:cs typeface="AdvertisingBold" pitchFamily="2" charset="-78"/>
                    </a:endParaRPr>
                  </a:p>
                </p:txBody>
              </p:sp>
            </p:grpSp>
            <p:grpSp>
              <p:nvGrpSpPr>
                <p:cNvPr id="23" name="مجموعة 26"/>
                <p:cNvGrpSpPr/>
                <p:nvPr/>
              </p:nvGrpSpPr>
              <p:grpSpPr>
                <a:xfrm>
                  <a:off x="4714876" y="3171144"/>
                  <a:ext cx="2000264" cy="357190"/>
                  <a:chOff x="4714876" y="2571744"/>
                  <a:chExt cx="2000264" cy="357190"/>
                </a:xfrm>
              </p:grpSpPr>
              <p:sp>
                <p:nvSpPr>
                  <p:cNvPr id="34" name="مستطيل مستدير الزوايا 33"/>
                  <p:cNvSpPr/>
                  <p:nvPr/>
                </p:nvSpPr>
                <p:spPr>
                  <a:xfrm>
                    <a:off x="5715008"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2010/11/8</a:t>
                    </a:r>
                  </a:p>
                </p:txBody>
              </p:sp>
              <p:sp>
                <p:nvSpPr>
                  <p:cNvPr id="35" name="مستطيل مستدير الزوايا 34"/>
                  <p:cNvSpPr/>
                  <p:nvPr/>
                </p:nvSpPr>
                <p:spPr>
                  <a:xfrm>
                    <a:off x="4714876"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2010/11/15</a:t>
                    </a:r>
                  </a:p>
                </p:txBody>
              </p:sp>
            </p:grpSp>
            <p:grpSp>
              <p:nvGrpSpPr>
                <p:cNvPr id="24" name="مجموعة 29"/>
                <p:cNvGrpSpPr/>
                <p:nvPr/>
              </p:nvGrpSpPr>
              <p:grpSpPr>
                <a:xfrm>
                  <a:off x="4714876" y="3786190"/>
                  <a:ext cx="1985750" cy="357190"/>
                  <a:chOff x="4729390" y="2571744"/>
                  <a:chExt cx="1985750" cy="357190"/>
                </a:xfrm>
              </p:grpSpPr>
              <p:sp>
                <p:nvSpPr>
                  <p:cNvPr id="32" name="مستطيل مستدير الزوايا 31"/>
                  <p:cNvSpPr/>
                  <p:nvPr/>
                </p:nvSpPr>
                <p:spPr>
                  <a:xfrm>
                    <a:off x="5729522" y="2571744"/>
                    <a:ext cx="985618"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2010/11/16</a:t>
                    </a:r>
                  </a:p>
                </p:txBody>
              </p:sp>
              <p:sp>
                <p:nvSpPr>
                  <p:cNvPr id="33" name="مستطيل مستدير الزوايا 32"/>
                  <p:cNvSpPr/>
                  <p:nvPr/>
                </p:nvSpPr>
                <p:spPr>
                  <a:xfrm>
                    <a:off x="4729390"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2010/11/30</a:t>
                    </a:r>
                  </a:p>
                </p:txBody>
              </p:sp>
            </p:grpSp>
            <p:sp>
              <p:nvSpPr>
                <p:cNvPr id="25" name="مستطيل مستدير الزوايا 24"/>
                <p:cNvSpPr/>
                <p:nvPr/>
              </p:nvSpPr>
              <p:spPr>
                <a:xfrm>
                  <a:off x="3643306" y="2571744"/>
                  <a:ext cx="928694" cy="1428760"/>
                </a:xfrm>
                <a:prstGeom prst="round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sp>
              <p:nvSpPr>
                <p:cNvPr id="26" name="مستطيل مستدير الزوايا 25"/>
                <p:cNvSpPr/>
                <p:nvPr/>
              </p:nvSpPr>
              <p:spPr>
                <a:xfrm>
                  <a:off x="2571736" y="2571744"/>
                  <a:ext cx="928694" cy="1428760"/>
                </a:xfrm>
                <a:prstGeom prst="roundRect">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grpSp>
              <p:nvGrpSpPr>
                <p:cNvPr id="27" name="مجموعة 37"/>
                <p:cNvGrpSpPr/>
                <p:nvPr/>
              </p:nvGrpSpPr>
              <p:grpSpPr>
                <a:xfrm>
                  <a:off x="1857356" y="2644314"/>
                  <a:ext cx="357190" cy="1285884"/>
                  <a:chOff x="1785918" y="2571744"/>
                  <a:chExt cx="357190" cy="1285884"/>
                </a:xfrm>
              </p:grpSpPr>
              <p:sp>
                <p:nvSpPr>
                  <p:cNvPr id="29" name="مستطيل مستدير الزوايا 28"/>
                  <p:cNvSpPr/>
                  <p:nvPr/>
                </p:nvSpPr>
                <p:spPr>
                  <a:xfrm>
                    <a:off x="1785918" y="2571744"/>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2</a:t>
                    </a:r>
                    <a:endParaRPr lang="ar-EG" sz="900" b="1" dirty="0">
                      <a:solidFill>
                        <a:schemeClr val="bg1"/>
                      </a:solidFill>
                      <a:latin typeface="Times New Roman" pitchFamily="18" charset="0"/>
                      <a:cs typeface="Times New Roman" pitchFamily="18" charset="0"/>
                    </a:endParaRPr>
                  </a:p>
                </p:txBody>
              </p:sp>
              <p:sp>
                <p:nvSpPr>
                  <p:cNvPr id="30" name="مستطيل مستدير الزوايا 29"/>
                  <p:cNvSpPr/>
                  <p:nvPr/>
                </p:nvSpPr>
                <p:spPr>
                  <a:xfrm>
                    <a:off x="1785918" y="3043914"/>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2</a:t>
                    </a:r>
                    <a:endParaRPr lang="ar-EG" sz="900" b="1" dirty="0">
                      <a:solidFill>
                        <a:schemeClr val="bg1"/>
                      </a:solidFill>
                      <a:latin typeface="Times New Roman" pitchFamily="18" charset="0"/>
                      <a:cs typeface="Times New Roman" pitchFamily="18" charset="0"/>
                    </a:endParaRPr>
                  </a:p>
                </p:txBody>
              </p:sp>
              <p:sp>
                <p:nvSpPr>
                  <p:cNvPr id="31" name="مستطيل مستدير الزوايا 30"/>
                  <p:cNvSpPr/>
                  <p:nvPr/>
                </p:nvSpPr>
                <p:spPr>
                  <a:xfrm>
                    <a:off x="1785918" y="3500438"/>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2</a:t>
                    </a:r>
                    <a:endParaRPr lang="ar-EG" sz="900" b="1" dirty="0">
                      <a:solidFill>
                        <a:schemeClr val="bg1"/>
                      </a:solidFill>
                      <a:latin typeface="Times New Roman" pitchFamily="18" charset="0"/>
                      <a:cs typeface="Times New Roman" pitchFamily="18" charset="0"/>
                    </a:endParaRPr>
                  </a:p>
                </p:txBody>
              </p:sp>
            </p:grpSp>
            <p:sp>
              <p:nvSpPr>
                <p:cNvPr id="28" name="مستطيل مستدير الزوايا 27"/>
                <p:cNvSpPr/>
                <p:nvPr/>
              </p:nvSpPr>
              <p:spPr>
                <a:xfrm>
                  <a:off x="27896" y="2615286"/>
                  <a:ext cx="1586118" cy="1428760"/>
                </a:xfrm>
                <a:prstGeom prst="roundRect">
                  <a:avLst>
                    <a:gd name="adj" fmla="val 0"/>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EG" sz="1200" dirty="0">
                      <a:cs typeface="AdvertisingBold" pitchFamily="2" charset="-78"/>
                    </a:rPr>
                    <a:t>اختبار نهائي (مكافئ 1) في التنور الحاسوبي بعد تحكيمه ومراجعته .</a:t>
                  </a:r>
                  <a:endParaRPr lang="en-US" sz="1200" dirty="0">
                    <a:cs typeface="AdvertisingBold" pitchFamily="2" charset="-78"/>
                  </a:endParaRPr>
                </a:p>
              </p:txBody>
            </p:sp>
          </p:grpSp>
          <p:sp>
            <p:nvSpPr>
              <p:cNvPr id="19" name="شكل بيضاوي 18"/>
              <p:cNvSpPr/>
              <p:nvPr/>
            </p:nvSpPr>
            <p:spPr>
              <a:xfrm>
                <a:off x="8801356" y="1500174"/>
                <a:ext cx="285752" cy="357190"/>
              </a:xfrm>
              <a:prstGeom prst="ellipse">
                <a:avLst/>
              </a:prstGeom>
              <a:solidFill>
                <a:srgbClr val="00B050"/>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dirty="0" smtClean="0">
                    <a:latin typeface="Times New Roman" pitchFamily="18" charset="0"/>
                    <a:cs typeface="Times New Roman" pitchFamily="18" charset="0"/>
                  </a:rPr>
                  <a:t>4</a:t>
                </a:r>
                <a:endParaRPr lang="ar-EG" sz="4000" dirty="0">
                  <a:latin typeface="Times New Roman" pitchFamily="18" charset="0"/>
                  <a:cs typeface="Times New Roman" pitchFamily="18" charset="0"/>
                </a:endParaRPr>
              </a:p>
            </p:txBody>
          </p:sp>
        </p:grpSp>
        <p:sp>
          <p:nvSpPr>
            <p:cNvPr id="9" name="مستطيل 8"/>
            <p:cNvSpPr/>
            <p:nvPr/>
          </p:nvSpPr>
          <p:spPr>
            <a:xfrm>
              <a:off x="0" y="5786454"/>
              <a:ext cx="9144000" cy="107154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dirty="0" smtClean="0">
                  <a:cs typeface="AF_Taif Normal" pitchFamily="2" charset="-78"/>
                </a:rPr>
                <a:t>ملخص مخرجات المشروع</a:t>
              </a:r>
              <a:endParaRPr lang="en-US" sz="2800" dirty="0" smtClean="0">
                <a:cs typeface="AF_Taif Normal" pitchFamily="2" charset="-78"/>
              </a:endParaRPr>
            </a:p>
          </p:txBody>
        </p:sp>
        <p:sp>
          <p:nvSpPr>
            <p:cNvPr id="10" name="سهم للأسفل 9"/>
            <p:cNvSpPr/>
            <p:nvPr/>
          </p:nvSpPr>
          <p:spPr>
            <a:xfrm>
              <a:off x="6215074" y="1928802"/>
              <a:ext cx="214314" cy="785818"/>
            </a:xfrm>
            <a:prstGeom prst="downArrow">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endParaRPr lang="ar-EG" dirty="0">
                <a:solidFill>
                  <a:schemeClr val="dk1"/>
                </a:solidFill>
              </a:endParaRPr>
            </a:p>
          </p:txBody>
        </p:sp>
        <p:sp>
          <p:nvSpPr>
            <p:cNvPr id="11" name="سهم للأسفل 10"/>
            <p:cNvSpPr/>
            <p:nvPr/>
          </p:nvSpPr>
          <p:spPr>
            <a:xfrm>
              <a:off x="5143504" y="1928802"/>
              <a:ext cx="214314" cy="785818"/>
            </a:xfrm>
            <a:prstGeom prst="downArrow">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endParaRPr lang="ar-EG" dirty="0">
                <a:solidFill>
                  <a:schemeClr val="dk1"/>
                </a:solidFill>
              </a:endParaRPr>
            </a:p>
          </p:txBody>
        </p:sp>
        <p:sp>
          <p:nvSpPr>
            <p:cNvPr id="12" name="سهم للأسفل 11"/>
            <p:cNvSpPr/>
            <p:nvPr/>
          </p:nvSpPr>
          <p:spPr>
            <a:xfrm>
              <a:off x="4000496" y="1928802"/>
              <a:ext cx="214314" cy="785818"/>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050" b="1" dirty="0"/>
            </a:p>
          </p:txBody>
        </p:sp>
        <p:sp>
          <p:nvSpPr>
            <p:cNvPr id="13" name="سهم للأسفل 12"/>
            <p:cNvSpPr/>
            <p:nvPr/>
          </p:nvSpPr>
          <p:spPr>
            <a:xfrm>
              <a:off x="2928926" y="1928802"/>
              <a:ext cx="214314" cy="785818"/>
            </a:xfrm>
            <a:prstGeom prst="downArrow">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EG" sz="1050" b="1" dirty="0"/>
            </a:p>
          </p:txBody>
        </p:sp>
        <p:sp>
          <p:nvSpPr>
            <p:cNvPr id="14" name="سهم للأسفل 13"/>
            <p:cNvSpPr/>
            <p:nvPr/>
          </p:nvSpPr>
          <p:spPr>
            <a:xfrm>
              <a:off x="1928794" y="1928802"/>
              <a:ext cx="214314" cy="785818"/>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100" b="1" dirty="0"/>
            </a:p>
          </p:txBody>
        </p:sp>
        <p:sp>
          <p:nvSpPr>
            <p:cNvPr id="15" name="سهم للأسفل 14"/>
            <p:cNvSpPr/>
            <p:nvPr/>
          </p:nvSpPr>
          <p:spPr>
            <a:xfrm>
              <a:off x="642910" y="1928802"/>
              <a:ext cx="214314" cy="785818"/>
            </a:xfrm>
            <a:prstGeom prst="downArrow">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100" b="1" dirty="0"/>
            </a:p>
          </p:txBody>
        </p:sp>
        <p:sp>
          <p:nvSpPr>
            <p:cNvPr id="16" name="سهم إلى اليسار 15"/>
            <p:cNvSpPr/>
            <p:nvPr/>
          </p:nvSpPr>
          <p:spPr>
            <a:xfrm>
              <a:off x="71406" y="5214950"/>
              <a:ext cx="571504" cy="428628"/>
            </a:xfrm>
            <a:prstGeom prst="left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ar-EG"/>
            </a:p>
          </p:txBody>
        </p:sp>
        <p:sp>
          <p:nvSpPr>
            <p:cNvPr id="17" name="مستطيل مستدير الزوايا 16"/>
            <p:cNvSpPr/>
            <p:nvPr/>
          </p:nvSpPr>
          <p:spPr>
            <a:xfrm>
              <a:off x="713216" y="5228332"/>
              <a:ext cx="3144404" cy="428628"/>
            </a:xfrm>
            <a:prstGeom prst="roundRect">
              <a:avLst/>
            </a:prstGeom>
            <a:solidFill>
              <a:schemeClr val="tx1">
                <a:lumMod val="95000"/>
                <a:lumOff val="5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400" b="1" dirty="0" smtClean="0"/>
                <a:t>اختبار </a:t>
              </a:r>
              <a:r>
                <a:rPr lang="ar-EG" sz="1400" b="1" dirty="0"/>
                <a:t>التفكير </a:t>
              </a:r>
              <a:r>
                <a:rPr lang="ar-EG" sz="1400" b="1" dirty="0" err="1"/>
                <a:t>الاستنتاجي</a:t>
              </a:r>
              <a:r>
                <a:rPr lang="ar-EG" sz="1400" b="1" dirty="0"/>
                <a:t> الكمي (تخصصات أدبية )</a:t>
              </a:r>
              <a:endParaRPr lang="ar-EG" sz="1400" dirty="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p:cNvGrpSpPr/>
          <p:nvPr/>
        </p:nvGrpSpPr>
        <p:grpSpPr>
          <a:xfrm>
            <a:off x="0" y="71414"/>
            <a:ext cx="9144000" cy="6786586"/>
            <a:chOff x="0" y="71414"/>
            <a:chExt cx="9144000" cy="6786586"/>
          </a:xfrm>
        </p:grpSpPr>
        <p:sp>
          <p:nvSpPr>
            <p:cNvPr id="5" name="مستطيل 4"/>
            <p:cNvSpPr/>
            <p:nvPr/>
          </p:nvSpPr>
          <p:spPr>
            <a:xfrm>
              <a:off x="0" y="142852"/>
              <a:ext cx="9144000" cy="571504"/>
            </a:xfrm>
            <a:prstGeom prst="rect">
              <a:avLst/>
            </a:prstGeom>
          </p:spPr>
          <p:style>
            <a:lnRef idx="1">
              <a:schemeClr val="accent6"/>
            </a:lnRef>
            <a:fillRef idx="3">
              <a:schemeClr val="accent6"/>
            </a:fillRef>
            <a:effectRef idx="2">
              <a:schemeClr val="accent6"/>
            </a:effectRef>
            <a:fontRef idx="minor">
              <a:schemeClr val="lt1"/>
            </a:fontRef>
          </p:style>
          <p:txBody>
            <a:bodyPr rtlCol="1" anchor="ctr"/>
            <a:lstStyle/>
            <a:p>
              <a:endParaRPr lang="en-US" sz="2400" dirty="0">
                <a:cs typeface="AF_Taif Normal" pitchFamily="2" charset="-78"/>
              </a:endParaRPr>
            </a:p>
          </p:txBody>
        </p:sp>
        <p:sp>
          <p:nvSpPr>
            <p:cNvPr id="6" name="Rectangle 1"/>
            <p:cNvSpPr>
              <a:spLocks noChangeArrowheads="1"/>
            </p:cNvSpPr>
            <p:nvPr/>
          </p:nvSpPr>
          <p:spPr bwMode="auto">
            <a:xfrm>
              <a:off x="270184" y="71414"/>
              <a:ext cx="8513869" cy="400061"/>
            </a:xfrm>
            <a:prstGeom prst="rect">
              <a:avLst/>
            </a:prstGeom>
            <a:noFill/>
            <a:ln w="9525">
              <a:noFill/>
              <a:miter lim="800000"/>
              <a:headEnd/>
              <a:tailEnd/>
            </a:ln>
            <a:effectLst/>
          </p:spPr>
          <p:txBody>
            <a:bodyPr vert="horz" wrap="none" lIns="91440" tIns="152352" rIns="91440" bIns="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EG" sz="1600" i="0" u="none" strike="noStrike" cap="none" normalizeH="0" baseline="0" dirty="0" smtClean="0">
                  <a:ln>
                    <a:noFill/>
                  </a:ln>
                  <a:solidFill>
                    <a:schemeClr val="bg1"/>
                  </a:solidFill>
                  <a:effectLst/>
                  <a:latin typeface="Times New Roman" pitchFamily="18" charset="0"/>
                  <a:cs typeface="AdvertisingBold" pitchFamily="2" charset="-78"/>
                </a:rPr>
                <a:t>تفاصيل المخرجات خلال الفترة من 2010/10/1 – 2010/12/31م </a:t>
              </a:r>
              <a:r>
                <a:rPr kumimoji="0" lang="ar-EG" sz="1600" i="0" u="none" strike="noStrike" cap="none" normalizeH="0" baseline="0" dirty="0" smtClean="0">
                  <a:ln>
                    <a:noFill/>
                  </a:ln>
                  <a:solidFill>
                    <a:schemeClr val="bg1"/>
                  </a:solidFill>
                  <a:effectLst/>
                  <a:latin typeface="Calibri" pitchFamily="34" charset="0"/>
                  <a:ea typeface="Times New Roman" pitchFamily="18" charset="0"/>
                  <a:cs typeface="AdvertisingBold" pitchFamily="2" charset="-78"/>
                </a:rPr>
                <a:t>المخرجات المناظرة للهدف رقم (1) :</a:t>
              </a:r>
              <a:endParaRPr kumimoji="0" lang="ar-EG" sz="1600" i="0" u="none" strike="noStrike" cap="none" normalizeH="0" baseline="0" dirty="0" smtClean="0">
                <a:ln>
                  <a:noFill/>
                </a:ln>
                <a:solidFill>
                  <a:schemeClr val="bg1"/>
                </a:solidFill>
                <a:effectLst/>
                <a:latin typeface="Arial" pitchFamily="34" charset="0"/>
                <a:cs typeface="AdvertisingBold" pitchFamily="2" charset="-78"/>
              </a:endParaRPr>
            </a:p>
          </p:txBody>
        </p:sp>
        <p:grpSp>
          <p:nvGrpSpPr>
            <p:cNvPr id="7" name="مجموعة 42"/>
            <p:cNvGrpSpPr/>
            <p:nvPr/>
          </p:nvGrpSpPr>
          <p:grpSpPr>
            <a:xfrm>
              <a:off x="27864" y="928670"/>
              <a:ext cx="9072594" cy="857256"/>
              <a:chOff x="71406" y="928670"/>
              <a:chExt cx="9072594" cy="857256"/>
            </a:xfrm>
          </p:grpSpPr>
          <p:sp>
            <p:nvSpPr>
              <p:cNvPr id="41" name="مستطيل مستدير الزوايا 7"/>
              <p:cNvSpPr/>
              <p:nvPr/>
            </p:nvSpPr>
            <p:spPr>
              <a:xfrm>
                <a:off x="6929454" y="928670"/>
                <a:ext cx="2214546" cy="857256"/>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EG" sz="2400" dirty="0">
                    <a:cs typeface="AF_Taif Normal" pitchFamily="2" charset="-78"/>
                  </a:rPr>
                  <a:t>المخرجات</a:t>
                </a:r>
              </a:p>
            </p:txBody>
          </p:sp>
          <p:sp>
            <p:nvSpPr>
              <p:cNvPr id="42" name="مستطيل مستدير الزوايا 41"/>
              <p:cNvSpPr/>
              <p:nvPr/>
            </p:nvSpPr>
            <p:spPr>
              <a:xfrm>
                <a:off x="3571868" y="928670"/>
                <a:ext cx="1070438" cy="85725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050" b="1" dirty="0"/>
                  <a:t>نسبة الإنجاز المتوقع طبقا للإطار </a:t>
                </a:r>
                <a:r>
                  <a:rPr lang="ar-EG" sz="1050" b="1" dirty="0" err="1" smtClean="0"/>
                  <a:t>الزمنى</a:t>
                </a:r>
                <a:endParaRPr lang="en-US" sz="1050" dirty="0"/>
              </a:p>
            </p:txBody>
          </p:sp>
          <p:sp>
            <p:nvSpPr>
              <p:cNvPr id="43" name="مستطيل مستدير الزوايا 42"/>
              <p:cNvSpPr/>
              <p:nvPr/>
            </p:nvSpPr>
            <p:spPr>
              <a:xfrm>
                <a:off x="1500166" y="928670"/>
                <a:ext cx="986750" cy="85725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b="1" dirty="0" smtClean="0"/>
                  <a:t>المشاركين </a:t>
                </a:r>
                <a:r>
                  <a:rPr lang="ar-EG" sz="1100" b="1" dirty="0"/>
                  <a:t>في </a:t>
                </a:r>
                <a:r>
                  <a:rPr lang="ar-EG" sz="1100" b="1" dirty="0" smtClean="0"/>
                  <a:t>التنفيذ</a:t>
                </a:r>
                <a:endParaRPr lang="en-US" sz="1100" dirty="0"/>
              </a:p>
            </p:txBody>
          </p:sp>
          <p:grpSp>
            <p:nvGrpSpPr>
              <p:cNvPr id="44" name="مجموعة 17"/>
              <p:cNvGrpSpPr/>
              <p:nvPr/>
            </p:nvGrpSpPr>
            <p:grpSpPr>
              <a:xfrm>
                <a:off x="4643438" y="928670"/>
                <a:ext cx="2214578" cy="857256"/>
                <a:chOff x="5143504" y="928670"/>
                <a:chExt cx="2214578" cy="857256"/>
              </a:xfrm>
            </p:grpSpPr>
            <p:sp>
              <p:nvSpPr>
                <p:cNvPr id="47" name="مستطيل مستدير الزوايا 8"/>
                <p:cNvSpPr/>
                <p:nvPr/>
              </p:nvSpPr>
              <p:spPr>
                <a:xfrm>
                  <a:off x="5143536" y="928670"/>
                  <a:ext cx="2214546" cy="85725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8" name="مربع نص 11"/>
                <p:cNvSpPr txBox="1"/>
                <p:nvPr/>
              </p:nvSpPr>
              <p:spPr>
                <a:xfrm>
                  <a:off x="5143504" y="928670"/>
                  <a:ext cx="2143140" cy="369332"/>
                </a:xfrm>
                <a:prstGeom prst="rect">
                  <a:avLst/>
                </a:prstGeom>
                <a:noFill/>
              </p:spPr>
              <p:txBody>
                <a:bodyPr wrap="square" rtlCol="1">
                  <a:spAutoFit/>
                </a:bodyPr>
                <a:lstStyle/>
                <a:p>
                  <a:pPr algn="ctr"/>
                  <a:r>
                    <a:rPr lang="ar-EG" dirty="0" smtClean="0"/>
                    <a:t>فترة التنفيذ</a:t>
                  </a:r>
                  <a:endParaRPr lang="ar-EG" dirty="0"/>
                </a:p>
              </p:txBody>
            </p:sp>
            <p:sp>
              <p:nvSpPr>
                <p:cNvPr id="49" name="مستطيل ذو زاويتين مستديرتين في نفس الجانب 12"/>
                <p:cNvSpPr/>
                <p:nvPr/>
              </p:nvSpPr>
              <p:spPr>
                <a:xfrm>
                  <a:off x="6286512" y="1414222"/>
                  <a:ext cx="928694" cy="357190"/>
                </a:xfrm>
                <a:prstGeom prst="round2SameRect">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ar-EG" dirty="0" smtClean="0"/>
                    <a:t>البداية</a:t>
                  </a:r>
                  <a:endParaRPr lang="ar-EG" dirty="0"/>
                </a:p>
              </p:txBody>
            </p:sp>
            <p:sp>
              <p:nvSpPr>
                <p:cNvPr id="50" name="مستطيل ذو زاويتين مستديرتين في نفس الجانب 13"/>
                <p:cNvSpPr/>
                <p:nvPr/>
              </p:nvSpPr>
              <p:spPr>
                <a:xfrm>
                  <a:off x="5286380" y="1414222"/>
                  <a:ext cx="928694" cy="357190"/>
                </a:xfrm>
                <a:prstGeom prst="round2SameRect">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ar-EG" dirty="0" smtClean="0"/>
                    <a:t>النهاية</a:t>
                  </a:r>
                  <a:endParaRPr lang="ar-EG" dirty="0"/>
                </a:p>
              </p:txBody>
            </p:sp>
          </p:grpSp>
          <p:sp>
            <p:nvSpPr>
              <p:cNvPr id="45" name="مستطيل مستدير الزوايا 44"/>
              <p:cNvSpPr/>
              <p:nvPr/>
            </p:nvSpPr>
            <p:spPr>
              <a:xfrm>
                <a:off x="2500298" y="928670"/>
                <a:ext cx="1070438" cy="857256"/>
              </a:xfrm>
              <a:prstGeom prst="roundRect">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1050" b="1" dirty="0"/>
                  <a:t>نسبة تقييم </a:t>
                </a:r>
                <a:r>
                  <a:rPr lang="ar-EG" sz="1050" b="1" dirty="0" err="1"/>
                  <a:t>ماتم</a:t>
                </a:r>
                <a:r>
                  <a:rPr lang="ar-EG" sz="1050" b="1" dirty="0"/>
                  <a:t> انجازه</a:t>
                </a:r>
                <a:endParaRPr lang="en-US" sz="1050" dirty="0"/>
              </a:p>
              <a:p>
                <a:r>
                  <a:rPr lang="ar-EG" sz="1050" b="1" dirty="0"/>
                  <a:t>(0-100%)</a:t>
                </a:r>
                <a:endParaRPr lang="en-US" sz="1050" dirty="0"/>
              </a:p>
            </p:txBody>
          </p:sp>
          <p:sp>
            <p:nvSpPr>
              <p:cNvPr id="46" name="مستطيل مستدير الزوايا 15"/>
              <p:cNvSpPr/>
              <p:nvPr/>
            </p:nvSpPr>
            <p:spPr>
              <a:xfrm>
                <a:off x="71406" y="928670"/>
                <a:ext cx="1415346" cy="857256"/>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b="1" dirty="0" smtClean="0"/>
                  <a:t>ملاحظات</a:t>
                </a:r>
              </a:p>
              <a:p>
                <a:pPr algn="ctr"/>
                <a:r>
                  <a:rPr lang="ar-EG" sz="1100" b="1" dirty="0"/>
                  <a:t>أدلة وشواهد</a:t>
                </a:r>
                <a:endParaRPr lang="en-US" sz="1100" dirty="0"/>
              </a:p>
            </p:txBody>
          </p:sp>
        </p:grpSp>
        <p:grpSp>
          <p:nvGrpSpPr>
            <p:cNvPr id="8" name="مجموعة 43"/>
            <p:cNvGrpSpPr/>
            <p:nvPr/>
          </p:nvGrpSpPr>
          <p:grpSpPr>
            <a:xfrm>
              <a:off x="27896" y="1857364"/>
              <a:ext cx="9072562" cy="2857520"/>
              <a:chOff x="27896" y="1500174"/>
              <a:chExt cx="9072562" cy="2857520"/>
            </a:xfrm>
          </p:grpSpPr>
          <p:grpSp>
            <p:nvGrpSpPr>
              <p:cNvPr id="18" name="مجموعة 41"/>
              <p:cNvGrpSpPr/>
              <p:nvPr/>
            </p:nvGrpSpPr>
            <p:grpSpPr>
              <a:xfrm>
                <a:off x="27896" y="1571612"/>
                <a:ext cx="9072562" cy="2786082"/>
                <a:chOff x="27896" y="1571612"/>
                <a:chExt cx="9072562" cy="2786082"/>
              </a:xfrm>
            </p:grpSpPr>
            <p:sp>
              <p:nvSpPr>
                <p:cNvPr id="20" name="مربع نص 19"/>
                <p:cNvSpPr txBox="1"/>
                <p:nvPr/>
              </p:nvSpPr>
              <p:spPr>
                <a:xfrm>
                  <a:off x="6885912" y="1571612"/>
                  <a:ext cx="2214546" cy="830997"/>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pPr lvl="0"/>
                  <a:r>
                    <a:rPr lang="ar-EG" sz="1600" b="1" dirty="0" smtClean="0">
                      <a:latin typeface="Times New Roman" pitchFamily="18" charset="0"/>
                      <a:cs typeface="Times New Roman" pitchFamily="18" charset="0"/>
                    </a:rPr>
                    <a:t>      صورة </a:t>
                  </a:r>
                  <a:r>
                    <a:rPr lang="ar-EG" sz="1600" b="1" dirty="0">
                      <a:latin typeface="Times New Roman" pitchFamily="18" charset="0"/>
                      <a:cs typeface="Times New Roman" pitchFamily="18" charset="0"/>
                    </a:rPr>
                    <a:t>نهائية من المكافئ (1) لاختبار التفكير </a:t>
                  </a:r>
                  <a:r>
                    <a:rPr lang="ar-EG" sz="1600" b="1" dirty="0" err="1">
                      <a:latin typeface="Times New Roman" pitchFamily="18" charset="0"/>
                      <a:cs typeface="Times New Roman" pitchFamily="18" charset="0"/>
                    </a:rPr>
                    <a:t>الاستنتاجي</a:t>
                  </a:r>
                  <a:r>
                    <a:rPr lang="ar-EG" sz="1600" b="1" dirty="0">
                      <a:latin typeface="Times New Roman" pitchFamily="18" charset="0"/>
                      <a:cs typeface="Times New Roman" pitchFamily="18" charset="0"/>
                    </a:rPr>
                    <a:t> الكمي (تخصصات أدبية ) :</a:t>
                  </a:r>
                  <a:endParaRPr lang="en-US" sz="1600" b="1" dirty="0">
                    <a:latin typeface="Times New Roman" pitchFamily="18" charset="0"/>
                    <a:cs typeface="Times New Roman" pitchFamily="18" charset="0"/>
                  </a:endParaRPr>
                </a:p>
              </p:txBody>
            </p:sp>
            <p:grpSp>
              <p:nvGrpSpPr>
                <p:cNvPr id="21" name="مجموعة 25"/>
                <p:cNvGrpSpPr/>
                <p:nvPr/>
              </p:nvGrpSpPr>
              <p:grpSpPr>
                <a:xfrm>
                  <a:off x="4714876" y="2571744"/>
                  <a:ext cx="2000264" cy="357190"/>
                  <a:chOff x="4714876" y="2571744"/>
                  <a:chExt cx="2000264" cy="357190"/>
                </a:xfrm>
              </p:grpSpPr>
              <p:sp>
                <p:nvSpPr>
                  <p:cNvPr id="39" name="مستطيل مستدير الزوايا 19"/>
                  <p:cNvSpPr/>
                  <p:nvPr/>
                </p:nvSpPr>
                <p:spPr>
                  <a:xfrm>
                    <a:off x="5715008"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smtClean="0">
                        <a:solidFill>
                          <a:schemeClr val="bg1"/>
                        </a:solidFill>
                      </a:rPr>
                      <a:t>2010/11/7</a:t>
                    </a:r>
                    <a:endParaRPr lang="ar-EG" sz="900" dirty="0">
                      <a:solidFill>
                        <a:schemeClr val="bg1"/>
                      </a:solidFill>
                    </a:endParaRPr>
                  </a:p>
                </p:txBody>
              </p:sp>
              <p:sp>
                <p:nvSpPr>
                  <p:cNvPr id="40" name="مستطيل مستدير الزوايا 20"/>
                  <p:cNvSpPr/>
                  <p:nvPr/>
                </p:nvSpPr>
                <p:spPr>
                  <a:xfrm>
                    <a:off x="4714876"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smtClean="0">
                        <a:solidFill>
                          <a:schemeClr val="bg1"/>
                        </a:solidFill>
                      </a:rPr>
                      <a:t>2010/11/7</a:t>
                    </a:r>
                    <a:endParaRPr lang="ar-EG" sz="1100" dirty="0">
                      <a:solidFill>
                        <a:schemeClr val="bg1"/>
                      </a:solidFill>
                    </a:endParaRPr>
                  </a:p>
                </p:txBody>
              </p:sp>
            </p:grpSp>
            <p:grpSp>
              <p:nvGrpSpPr>
                <p:cNvPr id="22" name="مجموعة 24"/>
                <p:cNvGrpSpPr/>
                <p:nvPr/>
              </p:nvGrpSpPr>
              <p:grpSpPr>
                <a:xfrm>
                  <a:off x="6814474" y="2571744"/>
                  <a:ext cx="2285984" cy="1785950"/>
                  <a:chOff x="6814474" y="2571744"/>
                  <a:chExt cx="2285984" cy="1785950"/>
                </a:xfrm>
              </p:grpSpPr>
              <p:sp>
                <p:nvSpPr>
                  <p:cNvPr id="36" name="مستطيل مستدير الزوايا 21"/>
                  <p:cNvSpPr/>
                  <p:nvPr/>
                </p:nvSpPr>
                <p:spPr>
                  <a:xfrm>
                    <a:off x="6814474" y="2571744"/>
                    <a:ext cx="2285984"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EG" dirty="0">
                        <a:cs typeface="AdvertisingBold" pitchFamily="2" charset="-78"/>
                      </a:rPr>
                      <a:t>تحكيم الاختبار </a:t>
                    </a:r>
                    <a:endParaRPr lang="en-US" dirty="0">
                      <a:cs typeface="AdvertisingBold" pitchFamily="2" charset="-78"/>
                    </a:endParaRPr>
                  </a:p>
                </p:txBody>
              </p:sp>
              <p:sp>
                <p:nvSpPr>
                  <p:cNvPr id="37" name="مستطيل مستدير الزوايا 22"/>
                  <p:cNvSpPr/>
                  <p:nvPr/>
                </p:nvSpPr>
                <p:spPr>
                  <a:xfrm>
                    <a:off x="6814474" y="3143248"/>
                    <a:ext cx="2285984"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EG" sz="1400" dirty="0">
                        <a:cs typeface="AdvertisingBold" pitchFamily="2" charset="-78"/>
                      </a:rPr>
                      <a:t>مراجعة تقارير </a:t>
                    </a:r>
                    <a:r>
                      <a:rPr lang="ar-EG" sz="1400" dirty="0" smtClean="0">
                        <a:cs typeface="AdvertisingBold" pitchFamily="2" charset="-78"/>
                      </a:rPr>
                      <a:t>المحكمين</a:t>
                    </a:r>
                    <a:endParaRPr lang="en-US" sz="1400" dirty="0">
                      <a:cs typeface="AdvertisingBold" pitchFamily="2" charset="-78"/>
                    </a:endParaRPr>
                  </a:p>
                </p:txBody>
              </p:sp>
              <p:sp>
                <p:nvSpPr>
                  <p:cNvPr id="38" name="مستطيل مستدير الزوايا 37"/>
                  <p:cNvSpPr/>
                  <p:nvPr/>
                </p:nvSpPr>
                <p:spPr>
                  <a:xfrm>
                    <a:off x="6814474" y="3643314"/>
                    <a:ext cx="2285984"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EG" sz="1200" dirty="0">
                        <a:cs typeface="AdvertisingBold" pitchFamily="2" charset="-78"/>
                      </a:rPr>
                      <a:t>إعداد الاختبار المكافئ في صورته النهائية بعد مراجعة تقارير المحكمين </a:t>
                    </a:r>
                    <a:r>
                      <a:rPr lang="ar-EG" sz="1200" dirty="0" smtClean="0">
                        <a:cs typeface="AdvertisingBold" pitchFamily="2" charset="-78"/>
                      </a:rPr>
                      <a:t>.</a:t>
                    </a:r>
                    <a:endParaRPr lang="en-US" sz="1200" dirty="0">
                      <a:cs typeface="AdvertisingBold" pitchFamily="2" charset="-78"/>
                    </a:endParaRPr>
                  </a:p>
                </p:txBody>
              </p:sp>
            </p:grpSp>
            <p:grpSp>
              <p:nvGrpSpPr>
                <p:cNvPr id="23" name="مجموعة 26"/>
                <p:cNvGrpSpPr/>
                <p:nvPr/>
              </p:nvGrpSpPr>
              <p:grpSpPr>
                <a:xfrm>
                  <a:off x="4714876" y="3171144"/>
                  <a:ext cx="2000264" cy="357190"/>
                  <a:chOff x="4714876" y="2571744"/>
                  <a:chExt cx="2000264" cy="357190"/>
                </a:xfrm>
              </p:grpSpPr>
              <p:sp>
                <p:nvSpPr>
                  <p:cNvPr id="34" name="مستطيل مستدير الزوايا 33"/>
                  <p:cNvSpPr/>
                  <p:nvPr/>
                </p:nvSpPr>
                <p:spPr>
                  <a:xfrm>
                    <a:off x="5715008"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2010/11/8</a:t>
                    </a:r>
                  </a:p>
                </p:txBody>
              </p:sp>
              <p:sp>
                <p:nvSpPr>
                  <p:cNvPr id="35" name="مستطيل مستدير الزوايا 34"/>
                  <p:cNvSpPr/>
                  <p:nvPr/>
                </p:nvSpPr>
                <p:spPr>
                  <a:xfrm>
                    <a:off x="4714876"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2010/11/15</a:t>
                    </a:r>
                  </a:p>
                </p:txBody>
              </p:sp>
            </p:grpSp>
            <p:grpSp>
              <p:nvGrpSpPr>
                <p:cNvPr id="24" name="مجموعة 29"/>
                <p:cNvGrpSpPr/>
                <p:nvPr/>
              </p:nvGrpSpPr>
              <p:grpSpPr>
                <a:xfrm>
                  <a:off x="4714876" y="3786190"/>
                  <a:ext cx="1985750" cy="357190"/>
                  <a:chOff x="4729390" y="2571744"/>
                  <a:chExt cx="1985750" cy="357190"/>
                </a:xfrm>
              </p:grpSpPr>
              <p:sp>
                <p:nvSpPr>
                  <p:cNvPr id="32" name="مستطيل مستدير الزوايا 31"/>
                  <p:cNvSpPr/>
                  <p:nvPr/>
                </p:nvSpPr>
                <p:spPr>
                  <a:xfrm>
                    <a:off x="5729522" y="2571744"/>
                    <a:ext cx="985618"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2010/11/16</a:t>
                    </a:r>
                  </a:p>
                </p:txBody>
              </p:sp>
              <p:sp>
                <p:nvSpPr>
                  <p:cNvPr id="33" name="مستطيل مستدير الزوايا 32"/>
                  <p:cNvSpPr/>
                  <p:nvPr/>
                </p:nvSpPr>
                <p:spPr>
                  <a:xfrm>
                    <a:off x="4729390"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2010/11/30</a:t>
                    </a:r>
                  </a:p>
                </p:txBody>
              </p:sp>
            </p:grpSp>
            <p:sp>
              <p:nvSpPr>
                <p:cNvPr id="25" name="مستطيل مستدير الزوايا 24"/>
                <p:cNvSpPr/>
                <p:nvPr/>
              </p:nvSpPr>
              <p:spPr>
                <a:xfrm>
                  <a:off x="3643306" y="2571744"/>
                  <a:ext cx="928694" cy="1428760"/>
                </a:xfrm>
                <a:prstGeom prst="round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sp>
              <p:nvSpPr>
                <p:cNvPr id="26" name="مستطيل مستدير الزوايا 25"/>
                <p:cNvSpPr/>
                <p:nvPr/>
              </p:nvSpPr>
              <p:spPr>
                <a:xfrm>
                  <a:off x="2571736" y="2571744"/>
                  <a:ext cx="928694" cy="1428760"/>
                </a:xfrm>
                <a:prstGeom prst="roundRect">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grpSp>
              <p:nvGrpSpPr>
                <p:cNvPr id="27" name="مجموعة 37"/>
                <p:cNvGrpSpPr/>
                <p:nvPr/>
              </p:nvGrpSpPr>
              <p:grpSpPr>
                <a:xfrm>
                  <a:off x="1857356" y="2644314"/>
                  <a:ext cx="357190" cy="1285884"/>
                  <a:chOff x="1785918" y="2571744"/>
                  <a:chExt cx="357190" cy="1285884"/>
                </a:xfrm>
              </p:grpSpPr>
              <p:sp>
                <p:nvSpPr>
                  <p:cNvPr id="29" name="مستطيل مستدير الزوايا 28"/>
                  <p:cNvSpPr/>
                  <p:nvPr/>
                </p:nvSpPr>
                <p:spPr>
                  <a:xfrm>
                    <a:off x="1785918" y="2571744"/>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2</a:t>
                    </a:r>
                    <a:endParaRPr lang="ar-EG" sz="900" b="1" dirty="0">
                      <a:solidFill>
                        <a:schemeClr val="bg1"/>
                      </a:solidFill>
                      <a:latin typeface="Times New Roman" pitchFamily="18" charset="0"/>
                      <a:cs typeface="Times New Roman" pitchFamily="18" charset="0"/>
                    </a:endParaRPr>
                  </a:p>
                </p:txBody>
              </p:sp>
              <p:sp>
                <p:nvSpPr>
                  <p:cNvPr id="30" name="مستطيل مستدير الزوايا 29"/>
                  <p:cNvSpPr/>
                  <p:nvPr/>
                </p:nvSpPr>
                <p:spPr>
                  <a:xfrm>
                    <a:off x="1785918" y="3043914"/>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4</a:t>
                    </a:r>
                    <a:endParaRPr lang="ar-EG" sz="900" b="1" dirty="0">
                      <a:solidFill>
                        <a:schemeClr val="bg1"/>
                      </a:solidFill>
                      <a:latin typeface="Times New Roman" pitchFamily="18" charset="0"/>
                      <a:cs typeface="Times New Roman" pitchFamily="18" charset="0"/>
                    </a:endParaRPr>
                  </a:p>
                </p:txBody>
              </p:sp>
              <p:sp>
                <p:nvSpPr>
                  <p:cNvPr id="31" name="مستطيل مستدير الزوايا 30"/>
                  <p:cNvSpPr/>
                  <p:nvPr/>
                </p:nvSpPr>
                <p:spPr>
                  <a:xfrm>
                    <a:off x="1785918" y="3500438"/>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4</a:t>
                    </a:r>
                    <a:endParaRPr lang="ar-EG" sz="900" b="1" dirty="0">
                      <a:solidFill>
                        <a:schemeClr val="bg1"/>
                      </a:solidFill>
                      <a:latin typeface="Times New Roman" pitchFamily="18" charset="0"/>
                      <a:cs typeface="Times New Roman" pitchFamily="18" charset="0"/>
                    </a:endParaRPr>
                  </a:p>
                </p:txBody>
              </p:sp>
            </p:grpSp>
            <p:sp>
              <p:nvSpPr>
                <p:cNvPr id="28" name="مستطيل مستدير الزوايا 27"/>
                <p:cNvSpPr/>
                <p:nvPr/>
              </p:nvSpPr>
              <p:spPr>
                <a:xfrm>
                  <a:off x="27896" y="2615286"/>
                  <a:ext cx="1586118" cy="1428760"/>
                </a:xfrm>
                <a:prstGeom prst="roundRect">
                  <a:avLst>
                    <a:gd name="adj" fmla="val 0"/>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EG" sz="1200" dirty="0">
                      <a:cs typeface="AdvertisingBold" pitchFamily="2" charset="-78"/>
                    </a:rPr>
                    <a:t>اختبار نهائي (مكافئ 1) في التفكير </a:t>
                  </a:r>
                  <a:r>
                    <a:rPr lang="ar-EG" sz="1200" dirty="0" err="1">
                      <a:cs typeface="AdvertisingBold" pitchFamily="2" charset="-78"/>
                    </a:rPr>
                    <a:t>الاستنتاجي</a:t>
                  </a:r>
                  <a:r>
                    <a:rPr lang="ar-EG" sz="1200" dirty="0">
                      <a:cs typeface="AdvertisingBold" pitchFamily="2" charset="-78"/>
                    </a:rPr>
                    <a:t> الكمي (تخصصات أدبية) بعد تحكيمه ومراجعته .</a:t>
                  </a:r>
                  <a:endParaRPr lang="en-US" sz="1200" dirty="0">
                    <a:cs typeface="AdvertisingBold" pitchFamily="2" charset="-78"/>
                  </a:endParaRPr>
                </a:p>
              </p:txBody>
            </p:sp>
          </p:grpSp>
          <p:sp>
            <p:nvSpPr>
              <p:cNvPr id="19" name="شكل بيضاوي 18"/>
              <p:cNvSpPr/>
              <p:nvPr/>
            </p:nvSpPr>
            <p:spPr>
              <a:xfrm>
                <a:off x="8801356" y="1500174"/>
                <a:ext cx="285752" cy="357190"/>
              </a:xfrm>
              <a:prstGeom prst="ellipse">
                <a:avLst/>
              </a:prstGeom>
              <a:solidFill>
                <a:srgbClr val="00B050"/>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dirty="0" smtClean="0">
                    <a:latin typeface="Times New Roman" pitchFamily="18" charset="0"/>
                    <a:cs typeface="Times New Roman" pitchFamily="18" charset="0"/>
                  </a:rPr>
                  <a:t>5</a:t>
                </a:r>
                <a:endParaRPr lang="ar-EG" sz="4000" dirty="0">
                  <a:latin typeface="Times New Roman" pitchFamily="18" charset="0"/>
                  <a:cs typeface="Times New Roman" pitchFamily="18" charset="0"/>
                </a:endParaRPr>
              </a:p>
            </p:txBody>
          </p:sp>
        </p:grpSp>
        <p:sp>
          <p:nvSpPr>
            <p:cNvPr id="9" name="مستطيل 8"/>
            <p:cNvSpPr/>
            <p:nvPr/>
          </p:nvSpPr>
          <p:spPr>
            <a:xfrm>
              <a:off x="0" y="5786454"/>
              <a:ext cx="9144000" cy="107154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dirty="0" smtClean="0">
                  <a:cs typeface="AF_Taif Normal" pitchFamily="2" charset="-78"/>
                </a:rPr>
                <a:t>ملخص مخرجات المشروع</a:t>
              </a:r>
              <a:endParaRPr lang="en-US" sz="2800" dirty="0" smtClean="0">
                <a:cs typeface="AF_Taif Normal" pitchFamily="2" charset="-78"/>
              </a:endParaRPr>
            </a:p>
          </p:txBody>
        </p:sp>
        <p:sp>
          <p:nvSpPr>
            <p:cNvPr id="10" name="سهم للأسفل 9"/>
            <p:cNvSpPr/>
            <p:nvPr/>
          </p:nvSpPr>
          <p:spPr>
            <a:xfrm>
              <a:off x="6215074" y="1928802"/>
              <a:ext cx="214314" cy="785818"/>
            </a:xfrm>
            <a:prstGeom prst="downArrow">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endParaRPr lang="ar-EG" dirty="0">
                <a:solidFill>
                  <a:schemeClr val="dk1"/>
                </a:solidFill>
              </a:endParaRPr>
            </a:p>
          </p:txBody>
        </p:sp>
        <p:sp>
          <p:nvSpPr>
            <p:cNvPr id="11" name="سهم للأسفل 10"/>
            <p:cNvSpPr/>
            <p:nvPr/>
          </p:nvSpPr>
          <p:spPr>
            <a:xfrm>
              <a:off x="5143504" y="1928802"/>
              <a:ext cx="214314" cy="785818"/>
            </a:xfrm>
            <a:prstGeom prst="downArrow">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endParaRPr lang="ar-EG" dirty="0">
                <a:solidFill>
                  <a:schemeClr val="dk1"/>
                </a:solidFill>
              </a:endParaRPr>
            </a:p>
          </p:txBody>
        </p:sp>
        <p:sp>
          <p:nvSpPr>
            <p:cNvPr id="12" name="سهم للأسفل 11"/>
            <p:cNvSpPr/>
            <p:nvPr/>
          </p:nvSpPr>
          <p:spPr>
            <a:xfrm>
              <a:off x="4000496" y="1928802"/>
              <a:ext cx="214314" cy="785818"/>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050" b="1" dirty="0"/>
            </a:p>
          </p:txBody>
        </p:sp>
        <p:sp>
          <p:nvSpPr>
            <p:cNvPr id="13" name="سهم للأسفل 12"/>
            <p:cNvSpPr/>
            <p:nvPr/>
          </p:nvSpPr>
          <p:spPr>
            <a:xfrm>
              <a:off x="2928926" y="1928802"/>
              <a:ext cx="214314" cy="785818"/>
            </a:xfrm>
            <a:prstGeom prst="downArrow">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EG" sz="1050" b="1" dirty="0"/>
            </a:p>
          </p:txBody>
        </p:sp>
        <p:sp>
          <p:nvSpPr>
            <p:cNvPr id="14" name="سهم للأسفل 13"/>
            <p:cNvSpPr/>
            <p:nvPr/>
          </p:nvSpPr>
          <p:spPr>
            <a:xfrm>
              <a:off x="1928794" y="1928802"/>
              <a:ext cx="214314" cy="785818"/>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100" b="1" dirty="0"/>
            </a:p>
          </p:txBody>
        </p:sp>
        <p:sp>
          <p:nvSpPr>
            <p:cNvPr id="15" name="سهم للأسفل 14"/>
            <p:cNvSpPr/>
            <p:nvPr/>
          </p:nvSpPr>
          <p:spPr>
            <a:xfrm>
              <a:off x="642910" y="1928802"/>
              <a:ext cx="214314" cy="785818"/>
            </a:xfrm>
            <a:prstGeom prst="downArrow">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100" b="1" dirty="0"/>
            </a:p>
          </p:txBody>
        </p:sp>
        <p:sp>
          <p:nvSpPr>
            <p:cNvPr id="16" name="سهم إلى اليسار 15"/>
            <p:cNvSpPr/>
            <p:nvPr/>
          </p:nvSpPr>
          <p:spPr>
            <a:xfrm>
              <a:off x="71406" y="5214950"/>
              <a:ext cx="571504" cy="428628"/>
            </a:xfrm>
            <a:prstGeom prst="left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ar-EG"/>
            </a:p>
          </p:txBody>
        </p:sp>
        <p:sp>
          <p:nvSpPr>
            <p:cNvPr id="17" name="مستطيل مستدير الزوايا 16"/>
            <p:cNvSpPr/>
            <p:nvPr/>
          </p:nvSpPr>
          <p:spPr>
            <a:xfrm>
              <a:off x="713216" y="5228332"/>
              <a:ext cx="3144404" cy="428628"/>
            </a:xfrm>
            <a:prstGeom prst="roundRect">
              <a:avLst/>
            </a:prstGeom>
            <a:solidFill>
              <a:schemeClr val="tx1">
                <a:lumMod val="95000"/>
                <a:lumOff val="5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400" b="1" dirty="0" smtClean="0"/>
                <a:t>اختبار </a:t>
              </a:r>
              <a:r>
                <a:rPr lang="ar-EG" sz="1400" b="1" dirty="0"/>
                <a:t>التفكير </a:t>
              </a:r>
              <a:r>
                <a:rPr lang="ar-EG" sz="1400" b="1" dirty="0" err="1"/>
                <a:t>الاستنتاجي</a:t>
              </a:r>
              <a:r>
                <a:rPr lang="ar-EG" sz="1400" b="1" dirty="0"/>
                <a:t> الكمي (تخصصات علمية )</a:t>
              </a:r>
              <a:endParaRPr lang="ar-EG" sz="1400" dirty="0"/>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p:cNvGrpSpPr/>
          <p:nvPr/>
        </p:nvGrpSpPr>
        <p:grpSpPr>
          <a:xfrm>
            <a:off x="0" y="71414"/>
            <a:ext cx="9144000" cy="6786586"/>
            <a:chOff x="0" y="71414"/>
            <a:chExt cx="9144000" cy="6786586"/>
          </a:xfrm>
        </p:grpSpPr>
        <p:sp>
          <p:nvSpPr>
            <p:cNvPr id="5" name="مستطيل 4"/>
            <p:cNvSpPr/>
            <p:nvPr/>
          </p:nvSpPr>
          <p:spPr>
            <a:xfrm>
              <a:off x="0" y="142852"/>
              <a:ext cx="9144000" cy="571504"/>
            </a:xfrm>
            <a:prstGeom prst="rect">
              <a:avLst/>
            </a:prstGeom>
          </p:spPr>
          <p:style>
            <a:lnRef idx="1">
              <a:schemeClr val="accent6"/>
            </a:lnRef>
            <a:fillRef idx="3">
              <a:schemeClr val="accent6"/>
            </a:fillRef>
            <a:effectRef idx="2">
              <a:schemeClr val="accent6"/>
            </a:effectRef>
            <a:fontRef idx="minor">
              <a:schemeClr val="lt1"/>
            </a:fontRef>
          </p:style>
          <p:txBody>
            <a:bodyPr rtlCol="1" anchor="ctr"/>
            <a:lstStyle/>
            <a:p>
              <a:endParaRPr lang="en-US" sz="2400" dirty="0">
                <a:cs typeface="AF_Taif Normal" pitchFamily="2" charset="-78"/>
              </a:endParaRPr>
            </a:p>
          </p:txBody>
        </p:sp>
        <p:sp>
          <p:nvSpPr>
            <p:cNvPr id="6" name="Rectangle 1"/>
            <p:cNvSpPr>
              <a:spLocks noChangeArrowheads="1"/>
            </p:cNvSpPr>
            <p:nvPr/>
          </p:nvSpPr>
          <p:spPr bwMode="auto">
            <a:xfrm>
              <a:off x="270184" y="71414"/>
              <a:ext cx="8513869" cy="400061"/>
            </a:xfrm>
            <a:prstGeom prst="rect">
              <a:avLst/>
            </a:prstGeom>
            <a:noFill/>
            <a:ln w="9525">
              <a:noFill/>
              <a:miter lim="800000"/>
              <a:headEnd/>
              <a:tailEnd/>
            </a:ln>
            <a:effectLst/>
          </p:spPr>
          <p:txBody>
            <a:bodyPr vert="horz" wrap="none" lIns="91440" tIns="152352" rIns="91440" bIns="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EG" sz="1600" i="0" u="none" strike="noStrike" cap="none" normalizeH="0" baseline="0" dirty="0" smtClean="0">
                  <a:ln>
                    <a:noFill/>
                  </a:ln>
                  <a:solidFill>
                    <a:schemeClr val="bg1"/>
                  </a:solidFill>
                  <a:effectLst/>
                  <a:latin typeface="Times New Roman" pitchFamily="18" charset="0"/>
                  <a:cs typeface="AdvertisingBold" pitchFamily="2" charset="-78"/>
                </a:rPr>
                <a:t>تفاصيل المخرجات خلال الفترة من 2010/10/1 – 2010/12/31م </a:t>
              </a:r>
              <a:r>
                <a:rPr kumimoji="0" lang="ar-EG" sz="1600" i="0" u="none" strike="noStrike" cap="none" normalizeH="0" baseline="0" dirty="0" smtClean="0">
                  <a:ln>
                    <a:noFill/>
                  </a:ln>
                  <a:solidFill>
                    <a:schemeClr val="bg1"/>
                  </a:solidFill>
                  <a:effectLst/>
                  <a:latin typeface="Calibri" pitchFamily="34" charset="0"/>
                  <a:ea typeface="Times New Roman" pitchFamily="18" charset="0"/>
                  <a:cs typeface="AdvertisingBold" pitchFamily="2" charset="-78"/>
                </a:rPr>
                <a:t>المخرجات المناظرة للهدف رقم (1) :</a:t>
              </a:r>
              <a:endParaRPr kumimoji="0" lang="ar-EG" sz="1600" i="0" u="none" strike="noStrike" cap="none" normalizeH="0" baseline="0" dirty="0" smtClean="0">
                <a:ln>
                  <a:noFill/>
                </a:ln>
                <a:solidFill>
                  <a:schemeClr val="bg1"/>
                </a:solidFill>
                <a:effectLst/>
                <a:latin typeface="Arial" pitchFamily="34" charset="0"/>
                <a:cs typeface="AdvertisingBold" pitchFamily="2" charset="-78"/>
              </a:endParaRPr>
            </a:p>
          </p:txBody>
        </p:sp>
        <p:grpSp>
          <p:nvGrpSpPr>
            <p:cNvPr id="7" name="مجموعة 42"/>
            <p:cNvGrpSpPr/>
            <p:nvPr/>
          </p:nvGrpSpPr>
          <p:grpSpPr>
            <a:xfrm>
              <a:off x="27864" y="928670"/>
              <a:ext cx="9072594" cy="857256"/>
              <a:chOff x="71406" y="928670"/>
              <a:chExt cx="9072594" cy="857256"/>
            </a:xfrm>
          </p:grpSpPr>
          <p:sp>
            <p:nvSpPr>
              <p:cNvPr id="41" name="مستطيل مستدير الزوايا 7"/>
              <p:cNvSpPr/>
              <p:nvPr/>
            </p:nvSpPr>
            <p:spPr>
              <a:xfrm>
                <a:off x="6929454" y="928670"/>
                <a:ext cx="2214546" cy="857256"/>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EG" sz="2400" dirty="0">
                    <a:cs typeface="AF_Taif Normal" pitchFamily="2" charset="-78"/>
                  </a:rPr>
                  <a:t>المخرجات</a:t>
                </a:r>
              </a:p>
            </p:txBody>
          </p:sp>
          <p:sp>
            <p:nvSpPr>
              <p:cNvPr id="42" name="مستطيل مستدير الزوايا 41"/>
              <p:cNvSpPr/>
              <p:nvPr/>
            </p:nvSpPr>
            <p:spPr>
              <a:xfrm>
                <a:off x="3571868" y="928670"/>
                <a:ext cx="1070438" cy="85725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050" b="1" dirty="0"/>
                  <a:t>نسبة الإنجاز المتوقع طبقا للإطار </a:t>
                </a:r>
                <a:r>
                  <a:rPr lang="ar-EG" sz="1050" b="1" dirty="0" err="1" smtClean="0"/>
                  <a:t>الزمنى</a:t>
                </a:r>
                <a:endParaRPr lang="en-US" sz="1050" dirty="0"/>
              </a:p>
            </p:txBody>
          </p:sp>
          <p:sp>
            <p:nvSpPr>
              <p:cNvPr id="43" name="مستطيل مستدير الزوايا 42"/>
              <p:cNvSpPr/>
              <p:nvPr/>
            </p:nvSpPr>
            <p:spPr>
              <a:xfrm>
                <a:off x="1500166" y="928670"/>
                <a:ext cx="986750" cy="85725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b="1" dirty="0" smtClean="0"/>
                  <a:t>المشاركين </a:t>
                </a:r>
                <a:r>
                  <a:rPr lang="ar-EG" sz="1100" b="1" dirty="0"/>
                  <a:t>في </a:t>
                </a:r>
                <a:r>
                  <a:rPr lang="ar-EG" sz="1100" b="1" dirty="0" smtClean="0"/>
                  <a:t>التنفيذ</a:t>
                </a:r>
                <a:endParaRPr lang="en-US" sz="1100" dirty="0"/>
              </a:p>
            </p:txBody>
          </p:sp>
          <p:grpSp>
            <p:nvGrpSpPr>
              <p:cNvPr id="44" name="مجموعة 17"/>
              <p:cNvGrpSpPr/>
              <p:nvPr/>
            </p:nvGrpSpPr>
            <p:grpSpPr>
              <a:xfrm>
                <a:off x="4643438" y="928670"/>
                <a:ext cx="2214578" cy="857256"/>
                <a:chOff x="5143504" y="928670"/>
                <a:chExt cx="2214578" cy="857256"/>
              </a:xfrm>
            </p:grpSpPr>
            <p:sp>
              <p:nvSpPr>
                <p:cNvPr id="47" name="مستطيل مستدير الزوايا 8"/>
                <p:cNvSpPr/>
                <p:nvPr/>
              </p:nvSpPr>
              <p:spPr>
                <a:xfrm>
                  <a:off x="5143536" y="928670"/>
                  <a:ext cx="2214546" cy="85725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8" name="مربع نص 11"/>
                <p:cNvSpPr txBox="1"/>
                <p:nvPr/>
              </p:nvSpPr>
              <p:spPr>
                <a:xfrm>
                  <a:off x="5143504" y="928670"/>
                  <a:ext cx="2143140" cy="369332"/>
                </a:xfrm>
                <a:prstGeom prst="rect">
                  <a:avLst/>
                </a:prstGeom>
                <a:noFill/>
              </p:spPr>
              <p:txBody>
                <a:bodyPr wrap="square" rtlCol="1">
                  <a:spAutoFit/>
                </a:bodyPr>
                <a:lstStyle/>
                <a:p>
                  <a:pPr algn="ctr"/>
                  <a:r>
                    <a:rPr lang="ar-EG" dirty="0" smtClean="0"/>
                    <a:t>فترة التنفيذ</a:t>
                  </a:r>
                  <a:endParaRPr lang="ar-EG" dirty="0"/>
                </a:p>
              </p:txBody>
            </p:sp>
            <p:sp>
              <p:nvSpPr>
                <p:cNvPr id="49" name="مستطيل ذو زاويتين مستديرتين في نفس الجانب 12"/>
                <p:cNvSpPr/>
                <p:nvPr/>
              </p:nvSpPr>
              <p:spPr>
                <a:xfrm>
                  <a:off x="6286512" y="1414222"/>
                  <a:ext cx="928694" cy="357190"/>
                </a:xfrm>
                <a:prstGeom prst="round2SameRect">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ar-EG" dirty="0" smtClean="0"/>
                    <a:t>البداية</a:t>
                  </a:r>
                  <a:endParaRPr lang="ar-EG" dirty="0"/>
                </a:p>
              </p:txBody>
            </p:sp>
            <p:sp>
              <p:nvSpPr>
                <p:cNvPr id="50" name="مستطيل ذو زاويتين مستديرتين في نفس الجانب 13"/>
                <p:cNvSpPr/>
                <p:nvPr/>
              </p:nvSpPr>
              <p:spPr>
                <a:xfrm>
                  <a:off x="5286380" y="1414222"/>
                  <a:ext cx="928694" cy="357190"/>
                </a:xfrm>
                <a:prstGeom prst="round2SameRect">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ar-EG" dirty="0" smtClean="0"/>
                    <a:t>النهاية</a:t>
                  </a:r>
                  <a:endParaRPr lang="ar-EG" dirty="0"/>
                </a:p>
              </p:txBody>
            </p:sp>
          </p:grpSp>
          <p:sp>
            <p:nvSpPr>
              <p:cNvPr id="45" name="مستطيل مستدير الزوايا 44"/>
              <p:cNvSpPr/>
              <p:nvPr/>
            </p:nvSpPr>
            <p:spPr>
              <a:xfrm>
                <a:off x="2500298" y="928670"/>
                <a:ext cx="1070438" cy="857256"/>
              </a:xfrm>
              <a:prstGeom prst="roundRect">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1050" b="1" dirty="0"/>
                  <a:t>نسبة تقييم </a:t>
                </a:r>
                <a:r>
                  <a:rPr lang="ar-EG" sz="1050" b="1" dirty="0" err="1"/>
                  <a:t>ماتم</a:t>
                </a:r>
                <a:r>
                  <a:rPr lang="ar-EG" sz="1050" b="1" dirty="0"/>
                  <a:t> انجازه</a:t>
                </a:r>
                <a:endParaRPr lang="en-US" sz="1050" dirty="0"/>
              </a:p>
              <a:p>
                <a:r>
                  <a:rPr lang="ar-EG" sz="1050" b="1" dirty="0"/>
                  <a:t>(0-100%)</a:t>
                </a:r>
                <a:endParaRPr lang="en-US" sz="1050" dirty="0"/>
              </a:p>
            </p:txBody>
          </p:sp>
          <p:sp>
            <p:nvSpPr>
              <p:cNvPr id="46" name="مستطيل مستدير الزوايا 15"/>
              <p:cNvSpPr/>
              <p:nvPr/>
            </p:nvSpPr>
            <p:spPr>
              <a:xfrm>
                <a:off x="71406" y="928670"/>
                <a:ext cx="1415346" cy="857256"/>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b="1" dirty="0" smtClean="0"/>
                  <a:t>ملاحظات</a:t>
                </a:r>
              </a:p>
              <a:p>
                <a:pPr algn="ctr"/>
                <a:r>
                  <a:rPr lang="ar-EG" sz="1100" b="1" dirty="0"/>
                  <a:t>أدلة وشواهد</a:t>
                </a:r>
                <a:endParaRPr lang="en-US" sz="1100" dirty="0"/>
              </a:p>
            </p:txBody>
          </p:sp>
        </p:grpSp>
        <p:grpSp>
          <p:nvGrpSpPr>
            <p:cNvPr id="8" name="مجموعة 43"/>
            <p:cNvGrpSpPr/>
            <p:nvPr/>
          </p:nvGrpSpPr>
          <p:grpSpPr>
            <a:xfrm>
              <a:off x="27896" y="1857364"/>
              <a:ext cx="9072562" cy="2857520"/>
              <a:chOff x="27896" y="1500174"/>
              <a:chExt cx="9072562" cy="2857520"/>
            </a:xfrm>
          </p:grpSpPr>
          <p:grpSp>
            <p:nvGrpSpPr>
              <p:cNvPr id="18" name="مجموعة 41"/>
              <p:cNvGrpSpPr/>
              <p:nvPr/>
            </p:nvGrpSpPr>
            <p:grpSpPr>
              <a:xfrm>
                <a:off x="27896" y="1571612"/>
                <a:ext cx="9072562" cy="2786082"/>
                <a:chOff x="27896" y="1571612"/>
                <a:chExt cx="9072562" cy="2786082"/>
              </a:xfrm>
            </p:grpSpPr>
            <p:sp>
              <p:nvSpPr>
                <p:cNvPr id="20" name="مربع نص 19"/>
                <p:cNvSpPr txBox="1"/>
                <p:nvPr/>
              </p:nvSpPr>
              <p:spPr>
                <a:xfrm>
                  <a:off x="6885912" y="1571612"/>
                  <a:ext cx="2214546" cy="830997"/>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pPr lvl="0"/>
                  <a:r>
                    <a:rPr lang="ar-EG" sz="1600" b="1" dirty="0" smtClean="0">
                      <a:latin typeface="Times New Roman" pitchFamily="18" charset="0"/>
                      <a:cs typeface="Times New Roman" pitchFamily="18" charset="0"/>
                    </a:rPr>
                    <a:t>      صورة </a:t>
                  </a:r>
                  <a:r>
                    <a:rPr lang="ar-EG" sz="1600" b="1" dirty="0">
                      <a:latin typeface="Times New Roman" pitchFamily="18" charset="0"/>
                      <a:cs typeface="Times New Roman" pitchFamily="18" charset="0"/>
                    </a:rPr>
                    <a:t>نهائية من المكافئ (1) لاختبار التفكير </a:t>
                  </a:r>
                  <a:r>
                    <a:rPr lang="ar-EG" sz="1600" b="1" dirty="0" err="1">
                      <a:latin typeface="Times New Roman" pitchFamily="18" charset="0"/>
                      <a:cs typeface="Times New Roman" pitchFamily="18" charset="0"/>
                    </a:rPr>
                    <a:t>الاستنتاجي</a:t>
                  </a:r>
                  <a:r>
                    <a:rPr lang="ar-EG" sz="1600" b="1" dirty="0">
                      <a:latin typeface="Times New Roman" pitchFamily="18" charset="0"/>
                      <a:cs typeface="Times New Roman" pitchFamily="18" charset="0"/>
                    </a:rPr>
                    <a:t> الكمي (تخصصات علمية ) :</a:t>
                  </a:r>
                  <a:endParaRPr lang="en-US" sz="1600" b="1" dirty="0">
                    <a:latin typeface="Times New Roman" pitchFamily="18" charset="0"/>
                    <a:cs typeface="Times New Roman" pitchFamily="18" charset="0"/>
                  </a:endParaRPr>
                </a:p>
              </p:txBody>
            </p:sp>
            <p:grpSp>
              <p:nvGrpSpPr>
                <p:cNvPr id="21" name="مجموعة 25"/>
                <p:cNvGrpSpPr/>
                <p:nvPr/>
              </p:nvGrpSpPr>
              <p:grpSpPr>
                <a:xfrm>
                  <a:off x="4714876" y="2571744"/>
                  <a:ext cx="2000264" cy="357190"/>
                  <a:chOff x="4714876" y="2571744"/>
                  <a:chExt cx="2000264" cy="357190"/>
                </a:xfrm>
              </p:grpSpPr>
              <p:sp>
                <p:nvSpPr>
                  <p:cNvPr id="39" name="مستطيل مستدير الزوايا 19"/>
                  <p:cNvSpPr/>
                  <p:nvPr/>
                </p:nvSpPr>
                <p:spPr>
                  <a:xfrm>
                    <a:off x="5715008"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smtClean="0">
                        <a:solidFill>
                          <a:schemeClr val="bg1"/>
                        </a:solidFill>
                      </a:rPr>
                      <a:t>2010/11/7</a:t>
                    </a:r>
                    <a:endParaRPr lang="ar-EG" sz="900" dirty="0">
                      <a:solidFill>
                        <a:schemeClr val="bg1"/>
                      </a:solidFill>
                    </a:endParaRPr>
                  </a:p>
                </p:txBody>
              </p:sp>
              <p:sp>
                <p:nvSpPr>
                  <p:cNvPr id="40" name="مستطيل مستدير الزوايا 20"/>
                  <p:cNvSpPr/>
                  <p:nvPr/>
                </p:nvSpPr>
                <p:spPr>
                  <a:xfrm>
                    <a:off x="4714876"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smtClean="0">
                        <a:solidFill>
                          <a:schemeClr val="bg1"/>
                        </a:solidFill>
                      </a:rPr>
                      <a:t>2010/11/7</a:t>
                    </a:r>
                    <a:endParaRPr lang="ar-EG" sz="1100" dirty="0">
                      <a:solidFill>
                        <a:schemeClr val="bg1"/>
                      </a:solidFill>
                    </a:endParaRPr>
                  </a:p>
                </p:txBody>
              </p:sp>
            </p:grpSp>
            <p:grpSp>
              <p:nvGrpSpPr>
                <p:cNvPr id="22" name="مجموعة 24"/>
                <p:cNvGrpSpPr/>
                <p:nvPr/>
              </p:nvGrpSpPr>
              <p:grpSpPr>
                <a:xfrm>
                  <a:off x="6814474" y="2571744"/>
                  <a:ext cx="2285984" cy="1785950"/>
                  <a:chOff x="6814474" y="2571744"/>
                  <a:chExt cx="2285984" cy="1785950"/>
                </a:xfrm>
              </p:grpSpPr>
              <p:sp>
                <p:nvSpPr>
                  <p:cNvPr id="36" name="مستطيل مستدير الزوايا 21"/>
                  <p:cNvSpPr/>
                  <p:nvPr/>
                </p:nvSpPr>
                <p:spPr>
                  <a:xfrm>
                    <a:off x="6814474" y="2571744"/>
                    <a:ext cx="2285984"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EG" dirty="0">
                        <a:cs typeface="AdvertisingBold" pitchFamily="2" charset="-78"/>
                      </a:rPr>
                      <a:t>تحكيم الاختبار </a:t>
                    </a:r>
                    <a:endParaRPr lang="en-US" dirty="0">
                      <a:cs typeface="AdvertisingBold" pitchFamily="2" charset="-78"/>
                    </a:endParaRPr>
                  </a:p>
                </p:txBody>
              </p:sp>
              <p:sp>
                <p:nvSpPr>
                  <p:cNvPr id="37" name="مستطيل مستدير الزوايا 22"/>
                  <p:cNvSpPr/>
                  <p:nvPr/>
                </p:nvSpPr>
                <p:spPr>
                  <a:xfrm>
                    <a:off x="6814474" y="3143248"/>
                    <a:ext cx="2285984"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EG" sz="1400" dirty="0">
                        <a:cs typeface="AdvertisingBold" pitchFamily="2" charset="-78"/>
                      </a:rPr>
                      <a:t>مراجعة تقارير </a:t>
                    </a:r>
                    <a:r>
                      <a:rPr lang="ar-EG" sz="1400" dirty="0" smtClean="0">
                        <a:cs typeface="AdvertisingBold" pitchFamily="2" charset="-78"/>
                      </a:rPr>
                      <a:t>المحكمين</a:t>
                    </a:r>
                    <a:endParaRPr lang="en-US" sz="1400" dirty="0">
                      <a:cs typeface="AdvertisingBold" pitchFamily="2" charset="-78"/>
                    </a:endParaRPr>
                  </a:p>
                </p:txBody>
              </p:sp>
              <p:sp>
                <p:nvSpPr>
                  <p:cNvPr id="38" name="مستطيل مستدير الزوايا 37"/>
                  <p:cNvSpPr/>
                  <p:nvPr/>
                </p:nvSpPr>
                <p:spPr>
                  <a:xfrm>
                    <a:off x="6814474" y="3643314"/>
                    <a:ext cx="2285984"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EG" sz="1200" dirty="0">
                        <a:cs typeface="AdvertisingBold" pitchFamily="2" charset="-78"/>
                      </a:rPr>
                      <a:t>إعداد الاختبار المكافئ في صورته النهائية بعد مراجعة تقارير المحكمين </a:t>
                    </a:r>
                    <a:r>
                      <a:rPr lang="ar-EG" sz="1200" dirty="0" smtClean="0">
                        <a:cs typeface="AdvertisingBold" pitchFamily="2" charset="-78"/>
                      </a:rPr>
                      <a:t>.</a:t>
                    </a:r>
                    <a:endParaRPr lang="en-US" sz="1200" dirty="0">
                      <a:cs typeface="AdvertisingBold" pitchFamily="2" charset="-78"/>
                    </a:endParaRPr>
                  </a:p>
                </p:txBody>
              </p:sp>
            </p:grpSp>
            <p:grpSp>
              <p:nvGrpSpPr>
                <p:cNvPr id="23" name="مجموعة 26"/>
                <p:cNvGrpSpPr/>
                <p:nvPr/>
              </p:nvGrpSpPr>
              <p:grpSpPr>
                <a:xfrm>
                  <a:off x="4714876" y="3171144"/>
                  <a:ext cx="2000264" cy="357190"/>
                  <a:chOff x="4714876" y="2571744"/>
                  <a:chExt cx="2000264" cy="357190"/>
                </a:xfrm>
              </p:grpSpPr>
              <p:sp>
                <p:nvSpPr>
                  <p:cNvPr id="34" name="مستطيل مستدير الزوايا 33"/>
                  <p:cNvSpPr/>
                  <p:nvPr/>
                </p:nvSpPr>
                <p:spPr>
                  <a:xfrm>
                    <a:off x="5715008"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2010/11/8</a:t>
                    </a:r>
                  </a:p>
                </p:txBody>
              </p:sp>
              <p:sp>
                <p:nvSpPr>
                  <p:cNvPr id="35" name="مستطيل مستدير الزوايا 34"/>
                  <p:cNvSpPr/>
                  <p:nvPr/>
                </p:nvSpPr>
                <p:spPr>
                  <a:xfrm>
                    <a:off x="4714876"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2010/11/15</a:t>
                    </a:r>
                  </a:p>
                </p:txBody>
              </p:sp>
            </p:grpSp>
            <p:grpSp>
              <p:nvGrpSpPr>
                <p:cNvPr id="24" name="مجموعة 29"/>
                <p:cNvGrpSpPr/>
                <p:nvPr/>
              </p:nvGrpSpPr>
              <p:grpSpPr>
                <a:xfrm>
                  <a:off x="4714876" y="3786190"/>
                  <a:ext cx="1985750" cy="357190"/>
                  <a:chOff x="4729390" y="2571744"/>
                  <a:chExt cx="1985750" cy="357190"/>
                </a:xfrm>
              </p:grpSpPr>
              <p:sp>
                <p:nvSpPr>
                  <p:cNvPr id="32" name="مستطيل مستدير الزوايا 31"/>
                  <p:cNvSpPr/>
                  <p:nvPr/>
                </p:nvSpPr>
                <p:spPr>
                  <a:xfrm>
                    <a:off x="5729522" y="2571744"/>
                    <a:ext cx="985618"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2010/11/16</a:t>
                    </a:r>
                  </a:p>
                </p:txBody>
              </p:sp>
              <p:sp>
                <p:nvSpPr>
                  <p:cNvPr id="33" name="مستطيل مستدير الزوايا 32"/>
                  <p:cNvSpPr/>
                  <p:nvPr/>
                </p:nvSpPr>
                <p:spPr>
                  <a:xfrm>
                    <a:off x="4729390"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2010/11/30</a:t>
                    </a:r>
                  </a:p>
                </p:txBody>
              </p:sp>
            </p:grpSp>
            <p:sp>
              <p:nvSpPr>
                <p:cNvPr id="25" name="مستطيل مستدير الزوايا 24"/>
                <p:cNvSpPr/>
                <p:nvPr/>
              </p:nvSpPr>
              <p:spPr>
                <a:xfrm>
                  <a:off x="3643306" y="2571744"/>
                  <a:ext cx="928694" cy="1428760"/>
                </a:xfrm>
                <a:prstGeom prst="round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sp>
              <p:nvSpPr>
                <p:cNvPr id="26" name="مستطيل مستدير الزوايا 25"/>
                <p:cNvSpPr/>
                <p:nvPr/>
              </p:nvSpPr>
              <p:spPr>
                <a:xfrm>
                  <a:off x="2571736" y="2571744"/>
                  <a:ext cx="928694" cy="1428760"/>
                </a:xfrm>
                <a:prstGeom prst="roundRect">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grpSp>
              <p:nvGrpSpPr>
                <p:cNvPr id="27" name="مجموعة 37"/>
                <p:cNvGrpSpPr/>
                <p:nvPr/>
              </p:nvGrpSpPr>
              <p:grpSpPr>
                <a:xfrm>
                  <a:off x="1857356" y="2644314"/>
                  <a:ext cx="357190" cy="1285884"/>
                  <a:chOff x="1785918" y="2571744"/>
                  <a:chExt cx="357190" cy="1285884"/>
                </a:xfrm>
              </p:grpSpPr>
              <p:sp>
                <p:nvSpPr>
                  <p:cNvPr id="29" name="مستطيل مستدير الزوايا 28"/>
                  <p:cNvSpPr/>
                  <p:nvPr/>
                </p:nvSpPr>
                <p:spPr>
                  <a:xfrm>
                    <a:off x="1785918" y="2571744"/>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2</a:t>
                    </a:r>
                    <a:endParaRPr lang="ar-EG" sz="900" b="1" dirty="0">
                      <a:solidFill>
                        <a:schemeClr val="bg1"/>
                      </a:solidFill>
                      <a:latin typeface="Times New Roman" pitchFamily="18" charset="0"/>
                      <a:cs typeface="Times New Roman" pitchFamily="18" charset="0"/>
                    </a:endParaRPr>
                  </a:p>
                </p:txBody>
              </p:sp>
              <p:sp>
                <p:nvSpPr>
                  <p:cNvPr id="30" name="مستطيل مستدير الزوايا 29"/>
                  <p:cNvSpPr/>
                  <p:nvPr/>
                </p:nvSpPr>
                <p:spPr>
                  <a:xfrm>
                    <a:off x="1785918" y="3043914"/>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4</a:t>
                    </a:r>
                    <a:endParaRPr lang="ar-EG" sz="900" b="1" dirty="0">
                      <a:solidFill>
                        <a:schemeClr val="bg1"/>
                      </a:solidFill>
                      <a:latin typeface="Times New Roman" pitchFamily="18" charset="0"/>
                      <a:cs typeface="Times New Roman" pitchFamily="18" charset="0"/>
                    </a:endParaRPr>
                  </a:p>
                </p:txBody>
              </p:sp>
              <p:sp>
                <p:nvSpPr>
                  <p:cNvPr id="31" name="مستطيل مستدير الزوايا 30"/>
                  <p:cNvSpPr/>
                  <p:nvPr/>
                </p:nvSpPr>
                <p:spPr>
                  <a:xfrm>
                    <a:off x="1785918" y="3500438"/>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4</a:t>
                    </a:r>
                    <a:endParaRPr lang="ar-EG" sz="900" b="1" dirty="0">
                      <a:solidFill>
                        <a:schemeClr val="bg1"/>
                      </a:solidFill>
                      <a:latin typeface="Times New Roman" pitchFamily="18" charset="0"/>
                      <a:cs typeface="Times New Roman" pitchFamily="18" charset="0"/>
                    </a:endParaRPr>
                  </a:p>
                </p:txBody>
              </p:sp>
            </p:grpSp>
            <p:sp>
              <p:nvSpPr>
                <p:cNvPr id="28" name="مستطيل مستدير الزوايا 27"/>
                <p:cNvSpPr/>
                <p:nvPr/>
              </p:nvSpPr>
              <p:spPr>
                <a:xfrm>
                  <a:off x="27896" y="2615286"/>
                  <a:ext cx="1586118" cy="1428760"/>
                </a:xfrm>
                <a:prstGeom prst="roundRect">
                  <a:avLst>
                    <a:gd name="adj" fmla="val 0"/>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EG" sz="1200" dirty="0">
                      <a:cs typeface="AdvertisingBold" pitchFamily="2" charset="-78"/>
                    </a:rPr>
                    <a:t>اختبار نهائي (مكافئ 1) في التفكير </a:t>
                  </a:r>
                  <a:r>
                    <a:rPr lang="ar-EG" sz="1200" dirty="0" err="1">
                      <a:cs typeface="AdvertisingBold" pitchFamily="2" charset="-78"/>
                    </a:rPr>
                    <a:t>الاستنتاجي</a:t>
                  </a:r>
                  <a:r>
                    <a:rPr lang="ar-EG" sz="1200" dirty="0">
                      <a:cs typeface="AdvertisingBold" pitchFamily="2" charset="-78"/>
                    </a:rPr>
                    <a:t> الكمي (تخصصات علمية) بعد تحكيمه ومراجعته .</a:t>
                  </a:r>
                  <a:endParaRPr lang="en-US" sz="1200" dirty="0">
                    <a:cs typeface="AdvertisingBold" pitchFamily="2" charset="-78"/>
                  </a:endParaRPr>
                </a:p>
              </p:txBody>
            </p:sp>
          </p:grpSp>
          <p:sp>
            <p:nvSpPr>
              <p:cNvPr id="19" name="شكل بيضاوي 18"/>
              <p:cNvSpPr/>
              <p:nvPr/>
            </p:nvSpPr>
            <p:spPr>
              <a:xfrm>
                <a:off x="8801356" y="1500174"/>
                <a:ext cx="285752" cy="357190"/>
              </a:xfrm>
              <a:prstGeom prst="ellipse">
                <a:avLst/>
              </a:prstGeom>
              <a:solidFill>
                <a:srgbClr val="00B050"/>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dirty="0" smtClean="0">
                    <a:latin typeface="Times New Roman" pitchFamily="18" charset="0"/>
                    <a:cs typeface="Times New Roman" pitchFamily="18" charset="0"/>
                  </a:rPr>
                  <a:t>6</a:t>
                </a:r>
                <a:endParaRPr lang="ar-EG" sz="4000" dirty="0">
                  <a:latin typeface="Times New Roman" pitchFamily="18" charset="0"/>
                  <a:cs typeface="Times New Roman" pitchFamily="18" charset="0"/>
                </a:endParaRPr>
              </a:p>
            </p:txBody>
          </p:sp>
        </p:grpSp>
        <p:sp>
          <p:nvSpPr>
            <p:cNvPr id="9" name="مستطيل 8"/>
            <p:cNvSpPr/>
            <p:nvPr/>
          </p:nvSpPr>
          <p:spPr>
            <a:xfrm>
              <a:off x="0" y="5786454"/>
              <a:ext cx="9144000" cy="107154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dirty="0" smtClean="0">
                  <a:cs typeface="AF_Taif Normal" pitchFamily="2" charset="-78"/>
                </a:rPr>
                <a:t>ملخص مخرجات المشروع</a:t>
              </a:r>
              <a:endParaRPr lang="en-US" sz="2800" dirty="0" smtClean="0">
                <a:cs typeface="AF_Taif Normal" pitchFamily="2" charset="-78"/>
              </a:endParaRPr>
            </a:p>
          </p:txBody>
        </p:sp>
        <p:sp>
          <p:nvSpPr>
            <p:cNvPr id="10" name="سهم للأسفل 9"/>
            <p:cNvSpPr/>
            <p:nvPr/>
          </p:nvSpPr>
          <p:spPr>
            <a:xfrm>
              <a:off x="6215074" y="1928802"/>
              <a:ext cx="214314" cy="785818"/>
            </a:xfrm>
            <a:prstGeom prst="downArrow">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endParaRPr lang="ar-EG" dirty="0">
                <a:solidFill>
                  <a:schemeClr val="dk1"/>
                </a:solidFill>
              </a:endParaRPr>
            </a:p>
          </p:txBody>
        </p:sp>
        <p:sp>
          <p:nvSpPr>
            <p:cNvPr id="11" name="سهم للأسفل 10"/>
            <p:cNvSpPr/>
            <p:nvPr/>
          </p:nvSpPr>
          <p:spPr>
            <a:xfrm>
              <a:off x="5143504" y="1928802"/>
              <a:ext cx="214314" cy="785818"/>
            </a:xfrm>
            <a:prstGeom prst="downArrow">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endParaRPr lang="ar-EG" dirty="0">
                <a:solidFill>
                  <a:schemeClr val="dk1"/>
                </a:solidFill>
              </a:endParaRPr>
            </a:p>
          </p:txBody>
        </p:sp>
        <p:sp>
          <p:nvSpPr>
            <p:cNvPr id="12" name="سهم للأسفل 11"/>
            <p:cNvSpPr/>
            <p:nvPr/>
          </p:nvSpPr>
          <p:spPr>
            <a:xfrm>
              <a:off x="4000496" y="1928802"/>
              <a:ext cx="214314" cy="785818"/>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050" b="1" dirty="0"/>
            </a:p>
          </p:txBody>
        </p:sp>
        <p:sp>
          <p:nvSpPr>
            <p:cNvPr id="13" name="سهم للأسفل 12"/>
            <p:cNvSpPr/>
            <p:nvPr/>
          </p:nvSpPr>
          <p:spPr>
            <a:xfrm>
              <a:off x="2928926" y="1928802"/>
              <a:ext cx="214314" cy="785818"/>
            </a:xfrm>
            <a:prstGeom prst="downArrow">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EG" sz="1050" b="1" dirty="0"/>
            </a:p>
          </p:txBody>
        </p:sp>
        <p:sp>
          <p:nvSpPr>
            <p:cNvPr id="14" name="سهم للأسفل 13"/>
            <p:cNvSpPr/>
            <p:nvPr/>
          </p:nvSpPr>
          <p:spPr>
            <a:xfrm>
              <a:off x="1928794" y="1928802"/>
              <a:ext cx="214314" cy="785818"/>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100" b="1" dirty="0"/>
            </a:p>
          </p:txBody>
        </p:sp>
        <p:sp>
          <p:nvSpPr>
            <p:cNvPr id="15" name="سهم للأسفل 14"/>
            <p:cNvSpPr/>
            <p:nvPr/>
          </p:nvSpPr>
          <p:spPr>
            <a:xfrm>
              <a:off x="642910" y="1928802"/>
              <a:ext cx="214314" cy="785818"/>
            </a:xfrm>
            <a:prstGeom prst="downArrow">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100" b="1" dirty="0"/>
            </a:p>
          </p:txBody>
        </p:sp>
        <p:sp>
          <p:nvSpPr>
            <p:cNvPr id="16" name="سهم إلى اليسار 15"/>
            <p:cNvSpPr/>
            <p:nvPr/>
          </p:nvSpPr>
          <p:spPr>
            <a:xfrm>
              <a:off x="71406" y="5214950"/>
              <a:ext cx="571504" cy="428628"/>
            </a:xfrm>
            <a:prstGeom prst="left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ar-EG"/>
            </a:p>
          </p:txBody>
        </p:sp>
        <p:sp>
          <p:nvSpPr>
            <p:cNvPr id="17" name="مستطيل مستدير الزوايا 16"/>
            <p:cNvSpPr/>
            <p:nvPr/>
          </p:nvSpPr>
          <p:spPr>
            <a:xfrm>
              <a:off x="713216" y="5228332"/>
              <a:ext cx="3144404" cy="428628"/>
            </a:xfrm>
            <a:prstGeom prst="roundRect">
              <a:avLst/>
            </a:prstGeom>
            <a:solidFill>
              <a:schemeClr val="tx1">
                <a:lumMod val="95000"/>
                <a:lumOff val="5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400" b="1" dirty="0" smtClean="0"/>
                <a:t>اختبار </a:t>
              </a:r>
              <a:r>
                <a:rPr lang="ar-EG" sz="1400" b="1" dirty="0"/>
                <a:t>المهارات الرياضية (تخصصات أدبية)</a:t>
              </a:r>
              <a:endParaRPr lang="ar-EG" sz="1400" dirty="0"/>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p:cNvGrpSpPr/>
          <p:nvPr/>
        </p:nvGrpSpPr>
        <p:grpSpPr>
          <a:xfrm>
            <a:off x="0" y="71414"/>
            <a:ext cx="9144000" cy="6786586"/>
            <a:chOff x="0" y="71414"/>
            <a:chExt cx="9144000" cy="6786586"/>
          </a:xfrm>
        </p:grpSpPr>
        <p:sp>
          <p:nvSpPr>
            <p:cNvPr id="5" name="مستطيل 4"/>
            <p:cNvSpPr/>
            <p:nvPr/>
          </p:nvSpPr>
          <p:spPr>
            <a:xfrm>
              <a:off x="0" y="142852"/>
              <a:ext cx="9144000" cy="571504"/>
            </a:xfrm>
            <a:prstGeom prst="rect">
              <a:avLst/>
            </a:prstGeom>
          </p:spPr>
          <p:style>
            <a:lnRef idx="1">
              <a:schemeClr val="accent6"/>
            </a:lnRef>
            <a:fillRef idx="3">
              <a:schemeClr val="accent6"/>
            </a:fillRef>
            <a:effectRef idx="2">
              <a:schemeClr val="accent6"/>
            </a:effectRef>
            <a:fontRef idx="minor">
              <a:schemeClr val="lt1"/>
            </a:fontRef>
          </p:style>
          <p:txBody>
            <a:bodyPr rtlCol="1" anchor="ctr"/>
            <a:lstStyle/>
            <a:p>
              <a:endParaRPr lang="en-US" sz="2400" dirty="0">
                <a:cs typeface="AF_Taif Normal" pitchFamily="2" charset="-78"/>
              </a:endParaRPr>
            </a:p>
          </p:txBody>
        </p:sp>
        <p:sp>
          <p:nvSpPr>
            <p:cNvPr id="6" name="Rectangle 1"/>
            <p:cNvSpPr>
              <a:spLocks noChangeArrowheads="1"/>
            </p:cNvSpPr>
            <p:nvPr/>
          </p:nvSpPr>
          <p:spPr bwMode="auto">
            <a:xfrm>
              <a:off x="270184" y="71414"/>
              <a:ext cx="8513869" cy="400061"/>
            </a:xfrm>
            <a:prstGeom prst="rect">
              <a:avLst/>
            </a:prstGeom>
            <a:noFill/>
            <a:ln w="9525">
              <a:noFill/>
              <a:miter lim="800000"/>
              <a:headEnd/>
              <a:tailEnd/>
            </a:ln>
            <a:effectLst/>
          </p:spPr>
          <p:txBody>
            <a:bodyPr vert="horz" wrap="none" lIns="91440" tIns="152352" rIns="91440" bIns="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EG" sz="1600" i="0" u="none" strike="noStrike" cap="none" normalizeH="0" baseline="0" dirty="0" smtClean="0">
                  <a:ln>
                    <a:noFill/>
                  </a:ln>
                  <a:solidFill>
                    <a:schemeClr val="bg1"/>
                  </a:solidFill>
                  <a:effectLst/>
                  <a:latin typeface="Times New Roman" pitchFamily="18" charset="0"/>
                  <a:cs typeface="AdvertisingBold" pitchFamily="2" charset="-78"/>
                </a:rPr>
                <a:t>تفاصيل المخرجات خلال الفترة من 2010/10/1 – 2010/12/31م </a:t>
              </a:r>
              <a:r>
                <a:rPr kumimoji="0" lang="ar-EG" sz="1600" i="0" u="none" strike="noStrike" cap="none" normalizeH="0" baseline="0" dirty="0" smtClean="0">
                  <a:ln>
                    <a:noFill/>
                  </a:ln>
                  <a:solidFill>
                    <a:schemeClr val="bg1"/>
                  </a:solidFill>
                  <a:effectLst/>
                  <a:latin typeface="Calibri" pitchFamily="34" charset="0"/>
                  <a:ea typeface="Times New Roman" pitchFamily="18" charset="0"/>
                  <a:cs typeface="AdvertisingBold" pitchFamily="2" charset="-78"/>
                </a:rPr>
                <a:t>المخرجات المناظرة للهدف رقم (1) :</a:t>
              </a:r>
              <a:endParaRPr kumimoji="0" lang="ar-EG" sz="1600" i="0" u="none" strike="noStrike" cap="none" normalizeH="0" baseline="0" dirty="0" smtClean="0">
                <a:ln>
                  <a:noFill/>
                </a:ln>
                <a:solidFill>
                  <a:schemeClr val="bg1"/>
                </a:solidFill>
                <a:effectLst/>
                <a:latin typeface="Arial" pitchFamily="34" charset="0"/>
                <a:cs typeface="AdvertisingBold" pitchFamily="2" charset="-78"/>
              </a:endParaRPr>
            </a:p>
          </p:txBody>
        </p:sp>
        <p:grpSp>
          <p:nvGrpSpPr>
            <p:cNvPr id="7" name="مجموعة 42"/>
            <p:cNvGrpSpPr/>
            <p:nvPr/>
          </p:nvGrpSpPr>
          <p:grpSpPr>
            <a:xfrm>
              <a:off x="27864" y="928670"/>
              <a:ext cx="9072594" cy="857256"/>
              <a:chOff x="71406" y="928670"/>
              <a:chExt cx="9072594" cy="857256"/>
            </a:xfrm>
          </p:grpSpPr>
          <p:sp>
            <p:nvSpPr>
              <p:cNvPr id="41" name="مستطيل مستدير الزوايا 7"/>
              <p:cNvSpPr/>
              <p:nvPr/>
            </p:nvSpPr>
            <p:spPr>
              <a:xfrm>
                <a:off x="6929454" y="928670"/>
                <a:ext cx="2214546" cy="857256"/>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EG" sz="2400" dirty="0">
                    <a:cs typeface="AF_Taif Normal" pitchFamily="2" charset="-78"/>
                  </a:rPr>
                  <a:t>المخرجات</a:t>
                </a:r>
              </a:p>
            </p:txBody>
          </p:sp>
          <p:sp>
            <p:nvSpPr>
              <p:cNvPr id="42" name="مستطيل مستدير الزوايا 41"/>
              <p:cNvSpPr/>
              <p:nvPr/>
            </p:nvSpPr>
            <p:spPr>
              <a:xfrm>
                <a:off x="3571868" y="928670"/>
                <a:ext cx="1070438" cy="85725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050" b="1" dirty="0"/>
                  <a:t>نسبة الإنجاز المتوقع طبقا للإطار </a:t>
                </a:r>
                <a:r>
                  <a:rPr lang="ar-EG" sz="1050" b="1" dirty="0" err="1" smtClean="0"/>
                  <a:t>الزمنى</a:t>
                </a:r>
                <a:endParaRPr lang="en-US" sz="1050" dirty="0"/>
              </a:p>
            </p:txBody>
          </p:sp>
          <p:sp>
            <p:nvSpPr>
              <p:cNvPr id="43" name="مستطيل مستدير الزوايا 42"/>
              <p:cNvSpPr/>
              <p:nvPr/>
            </p:nvSpPr>
            <p:spPr>
              <a:xfrm>
                <a:off x="1500166" y="928670"/>
                <a:ext cx="986750" cy="85725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b="1" dirty="0" smtClean="0"/>
                  <a:t>المشاركين </a:t>
                </a:r>
                <a:r>
                  <a:rPr lang="ar-EG" sz="1100" b="1" dirty="0"/>
                  <a:t>في </a:t>
                </a:r>
                <a:r>
                  <a:rPr lang="ar-EG" sz="1100" b="1" dirty="0" smtClean="0"/>
                  <a:t>التنفيذ</a:t>
                </a:r>
                <a:endParaRPr lang="en-US" sz="1100" dirty="0"/>
              </a:p>
            </p:txBody>
          </p:sp>
          <p:grpSp>
            <p:nvGrpSpPr>
              <p:cNvPr id="44" name="مجموعة 17"/>
              <p:cNvGrpSpPr/>
              <p:nvPr/>
            </p:nvGrpSpPr>
            <p:grpSpPr>
              <a:xfrm>
                <a:off x="4643438" y="928670"/>
                <a:ext cx="2214578" cy="857256"/>
                <a:chOff x="5143504" y="928670"/>
                <a:chExt cx="2214578" cy="857256"/>
              </a:xfrm>
            </p:grpSpPr>
            <p:sp>
              <p:nvSpPr>
                <p:cNvPr id="47" name="مستطيل مستدير الزوايا 8"/>
                <p:cNvSpPr/>
                <p:nvPr/>
              </p:nvSpPr>
              <p:spPr>
                <a:xfrm>
                  <a:off x="5143536" y="928670"/>
                  <a:ext cx="2214546" cy="85725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8" name="مربع نص 11"/>
                <p:cNvSpPr txBox="1"/>
                <p:nvPr/>
              </p:nvSpPr>
              <p:spPr>
                <a:xfrm>
                  <a:off x="5143504" y="928670"/>
                  <a:ext cx="2143140" cy="369332"/>
                </a:xfrm>
                <a:prstGeom prst="rect">
                  <a:avLst/>
                </a:prstGeom>
                <a:noFill/>
              </p:spPr>
              <p:txBody>
                <a:bodyPr wrap="square" rtlCol="1">
                  <a:spAutoFit/>
                </a:bodyPr>
                <a:lstStyle/>
                <a:p>
                  <a:pPr algn="ctr"/>
                  <a:r>
                    <a:rPr lang="ar-EG" dirty="0" smtClean="0"/>
                    <a:t>فترة التنفيذ</a:t>
                  </a:r>
                  <a:endParaRPr lang="ar-EG" dirty="0"/>
                </a:p>
              </p:txBody>
            </p:sp>
            <p:sp>
              <p:nvSpPr>
                <p:cNvPr id="49" name="مستطيل ذو زاويتين مستديرتين في نفس الجانب 12"/>
                <p:cNvSpPr/>
                <p:nvPr/>
              </p:nvSpPr>
              <p:spPr>
                <a:xfrm>
                  <a:off x="6286512" y="1414222"/>
                  <a:ext cx="928694" cy="357190"/>
                </a:xfrm>
                <a:prstGeom prst="round2SameRect">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ar-EG" dirty="0" smtClean="0"/>
                    <a:t>البداية</a:t>
                  </a:r>
                  <a:endParaRPr lang="ar-EG" dirty="0"/>
                </a:p>
              </p:txBody>
            </p:sp>
            <p:sp>
              <p:nvSpPr>
                <p:cNvPr id="50" name="مستطيل ذو زاويتين مستديرتين في نفس الجانب 13"/>
                <p:cNvSpPr/>
                <p:nvPr/>
              </p:nvSpPr>
              <p:spPr>
                <a:xfrm>
                  <a:off x="5286380" y="1414222"/>
                  <a:ext cx="928694" cy="357190"/>
                </a:xfrm>
                <a:prstGeom prst="round2SameRect">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ar-EG" dirty="0" smtClean="0"/>
                    <a:t>النهاية</a:t>
                  </a:r>
                  <a:endParaRPr lang="ar-EG" dirty="0"/>
                </a:p>
              </p:txBody>
            </p:sp>
          </p:grpSp>
          <p:sp>
            <p:nvSpPr>
              <p:cNvPr id="45" name="مستطيل مستدير الزوايا 44"/>
              <p:cNvSpPr/>
              <p:nvPr/>
            </p:nvSpPr>
            <p:spPr>
              <a:xfrm>
                <a:off x="2500298" y="928670"/>
                <a:ext cx="1070438" cy="857256"/>
              </a:xfrm>
              <a:prstGeom prst="roundRect">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1050" b="1" dirty="0"/>
                  <a:t>نسبة تقييم </a:t>
                </a:r>
                <a:r>
                  <a:rPr lang="ar-EG" sz="1050" b="1" dirty="0" err="1"/>
                  <a:t>ماتم</a:t>
                </a:r>
                <a:r>
                  <a:rPr lang="ar-EG" sz="1050" b="1" dirty="0"/>
                  <a:t> انجازه</a:t>
                </a:r>
                <a:endParaRPr lang="en-US" sz="1050" dirty="0"/>
              </a:p>
              <a:p>
                <a:r>
                  <a:rPr lang="ar-EG" sz="1050" b="1" dirty="0"/>
                  <a:t>(0-100%)</a:t>
                </a:r>
                <a:endParaRPr lang="en-US" sz="1050" dirty="0"/>
              </a:p>
            </p:txBody>
          </p:sp>
          <p:sp>
            <p:nvSpPr>
              <p:cNvPr id="46" name="مستطيل مستدير الزوايا 15"/>
              <p:cNvSpPr/>
              <p:nvPr/>
            </p:nvSpPr>
            <p:spPr>
              <a:xfrm>
                <a:off x="71406" y="928670"/>
                <a:ext cx="1415346" cy="857256"/>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b="1" dirty="0" smtClean="0"/>
                  <a:t>ملاحظات</a:t>
                </a:r>
              </a:p>
              <a:p>
                <a:pPr algn="ctr"/>
                <a:r>
                  <a:rPr lang="ar-EG" sz="1100" b="1" dirty="0"/>
                  <a:t>أدلة وشواهد</a:t>
                </a:r>
                <a:endParaRPr lang="en-US" sz="1100" dirty="0"/>
              </a:p>
            </p:txBody>
          </p:sp>
        </p:grpSp>
        <p:grpSp>
          <p:nvGrpSpPr>
            <p:cNvPr id="8" name="مجموعة 43"/>
            <p:cNvGrpSpPr/>
            <p:nvPr/>
          </p:nvGrpSpPr>
          <p:grpSpPr>
            <a:xfrm>
              <a:off x="27896" y="1857364"/>
              <a:ext cx="9072562" cy="2857520"/>
              <a:chOff x="27896" y="1500174"/>
              <a:chExt cx="9072562" cy="2857520"/>
            </a:xfrm>
          </p:grpSpPr>
          <p:grpSp>
            <p:nvGrpSpPr>
              <p:cNvPr id="18" name="مجموعة 41"/>
              <p:cNvGrpSpPr/>
              <p:nvPr/>
            </p:nvGrpSpPr>
            <p:grpSpPr>
              <a:xfrm>
                <a:off x="27896" y="1571612"/>
                <a:ext cx="9072562" cy="2786082"/>
                <a:chOff x="27896" y="1571612"/>
                <a:chExt cx="9072562" cy="2786082"/>
              </a:xfrm>
            </p:grpSpPr>
            <p:sp>
              <p:nvSpPr>
                <p:cNvPr id="20" name="مربع نص 19"/>
                <p:cNvSpPr txBox="1"/>
                <p:nvPr/>
              </p:nvSpPr>
              <p:spPr>
                <a:xfrm>
                  <a:off x="6885912" y="1571612"/>
                  <a:ext cx="2214546" cy="830997"/>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pPr lvl="0"/>
                  <a:r>
                    <a:rPr lang="ar-EG" sz="1600" b="1" dirty="0" smtClean="0">
                      <a:latin typeface="Times New Roman" pitchFamily="18" charset="0"/>
                      <a:cs typeface="Times New Roman" pitchFamily="18" charset="0"/>
                    </a:rPr>
                    <a:t>      صورة </a:t>
                  </a:r>
                  <a:r>
                    <a:rPr lang="ar-EG" sz="1600" b="1" dirty="0">
                      <a:latin typeface="Times New Roman" pitchFamily="18" charset="0"/>
                      <a:cs typeface="Times New Roman" pitchFamily="18" charset="0"/>
                    </a:rPr>
                    <a:t>نهائية من المكافئ (1) لاختبار المهارات الرياضية (تخصصات أدبية) :</a:t>
                  </a:r>
                  <a:endParaRPr lang="en-US" sz="1600" b="1" dirty="0">
                    <a:latin typeface="Times New Roman" pitchFamily="18" charset="0"/>
                    <a:cs typeface="Times New Roman" pitchFamily="18" charset="0"/>
                  </a:endParaRPr>
                </a:p>
              </p:txBody>
            </p:sp>
            <p:grpSp>
              <p:nvGrpSpPr>
                <p:cNvPr id="21" name="مجموعة 25"/>
                <p:cNvGrpSpPr/>
                <p:nvPr/>
              </p:nvGrpSpPr>
              <p:grpSpPr>
                <a:xfrm>
                  <a:off x="4714876" y="2571744"/>
                  <a:ext cx="2000264" cy="357190"/>
                  <a:chOff x="4714876" y="2571744"/>
                  <a:chExt cx="2000264" cy="357190"/>
                </a:xfrm>
              </p:grpSpPr>
              <p:sp>
                <p:nvSpPr>
                  <p:cNvPr id="39" name="مستطيل مستدير الزوايا 19"/>
                  <p:cNvSpPr/>
                  <p:nvPr/>
                </p:nvSpPr>
                <p:spPr>
                  <a:xfrm>
                    <a:off x="5715008"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smtClean="0">
                        <a:solidFill>
                          <a:schemeClr val="bg1"/>
                        </a:solidFill>
                      </a:rPr>
                      <a:t>2010/11/7</a:t>
                    </a:r>
                    <a:endParaRPr lang="ar-EG" sz="900" dirty="0">
                      <a:solidFill>
                        <a:schemeClr val="bg1"/>
                      </a:solidFill>
                    </a:endParaRPr>
                  </a:p>
                </p:txBody>
              </p:sp>
              <p:sp>
                <p:nvSpPr>
                  <p:cNvPr id="40" name="مستطيل مستدير الزوايا 20"/>
                  <p:cNvSpPr/>
                  <p:nvPr/>
                </p:nvSpPr>
                <p:spPr>
                  <a:xfrm>
                    <a:off x="4714876"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smtClean="0">
                        <a:solidFill>
                          <a:schemeClr val="bg1"/>
                        </a:solidFill>
                      </a:rPr>
                      <a:t>2010/11/7</a:t>
                    </a:r>
                    <a:endParaRPr lang="ar-EG" sz="1100" dirty="0">
                      <a:solidFill>
                        <a:schemeClr val="bg1"/>
                      </a:solidFill>
                    </a:endParaRPr>
                  </a:p>
                </p:txBody>
              </p:sp>
            </p:grpSp>
            <p:grpSp>
              <p:nvGrpSpPr>
                <p:cNvPr id="22" name="مجموعة 24"/>
                <p:cNvGrpSpPr/>
                <p:nvPr/>
              </p:nvGrpSpPr>
              <p:grpSpPr>
                <a:xfrm>
                  <a:off x="6814474" y="2571744"/>
                  <a:ext cx="2285984" cy="1785950"/>
                  <a:chOff x="6814474" y="2571744"/>
                  <a:chExt cx="2285984" cy="1785950"/>
                </a:xfrm>
              </p:grpSpPr>
              <p:sp>
                <p:nvSpPr>
                  <p:cNvPr id="36" name="مستطيل مستدير الزوايا 21"/>
                  <p:cNvSpPr/>
                  <p:nvPr/>
                </p:nvSpPr>
                <p:spPr>
                  <a:xfrm>
                    <a:off x="6814474" y="2571744"/>
                    <a:ext cx="2285984"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EG" dirty="0">
                        <a:cs typeface="AdvertisingBold" pitchFamily="2" charset="-78"/>
                      </a:rPr>
                      <a:t>تحكيم الاختبار </a:t>
                    </a:r>
                    <a:endParaRPr lang="en-US" dirty="0">
                      <a:cs typeface="AdvertisingBold" pitchFamily="2" charset="-78"/>
                    </a:endParaRPr>
                  </a:p>
                </p:txBody>
              </p:sp>
              <p:sp>
                <p:nvSpPr>
                  <p:cNvPr id="37" name="مستطيل مستدير الزوايا 22"/>
                  <p:cNvSpPr/>
                  <p:nvPr/>
                </p:nvSpPr>
                <p:spPr>
                  <a:xfrm>
                    <a:off x="6814474" y="3143248"/>
                    <a:ext cx="2285984"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EG" sz="1400" dirty="0">
                        <a:cs typeface="AdvertisingBold" pitchFamily="2" charset="-78"/>
                      </a:rPr>
                      <a:t>مراجعة تقارير </a:t>
                    </a:r>
                    <a:r>
                      <a:rPr lang="ar-EG" sz="1400" dirty="0" smtClean="0">
                        <a:cs typeface="AdvertisingBold" pitchFamily="2" charset="-78"/>
                      </a:rPr>
                      <a:t>المحكمين</a:t>
                    </a:r>
                    <a:endParaRPr lang="en-US" sz="1400" dirty="0">
                      <a:cs typeface="AdvertisingBold" pitchFamily="2" charset="-78"/>
                    </a:endParaRPr>
                  </a:p>
                </p:txBody>
              </p:sp>
              <p:sp>
                <p:nvSpPr>
                  <p:cNvPr id="38" name="مستطيل مستدير الزوايا 37"/>
                  <p:cNvSpPr/>
                  <p:nvPr/>
                </p:nvSpPr>
                <p:spPr>
                  <a:xfrm>
                    <a:off x="6814474" y="3643314"/>
                    <a:ext cx="2285984"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EG" sz="1200" dirty="0">
                        <a:cs typeface="AdvertisingBold" pitchFamily="2" charset="-78"/>
                      </a:rPr>
                      <a:t>إعداد الاختبار المكافئ في صورته النهائية بعد مراجعة تقارير المحكمين </a:t>
                    </a:r>
                    <a:r>
                      <a:rPr lang="ar-EG" sz="1200" dirty="0" smtClean="0">
                        <a:cs typeface="AdvertisingBold" pitchFamily="2" charset="-78"/>
                      </a:rPr>
                      <a:t>.</a:t>
                    </a:r>
                    <a:endParaRPr lang="en-US" sz="1200" dirty="0">
                      <a:cs typeface="AdvertisingBold" pitchFamily="2" charset="-78"/>
                    </a:endParaRPr>
                  </a:p>
                </p:txBody>
              </p:sp>
            </p:grpSp>
            <p:grpSp>
              <p:nvGrpSpPr>
                <p:cNvPr id="23" name="مجموعة 26"/>
                <p:cNvGrpSpPr/>
                <p:nvPr/>
              </p:nvGrpSpPr>
              <p:grpSpPr>
                <a:xfrm>
                  <a:off x="4714876" y="3171144"/>
                  <a:ext cx="2000264" cy="357190"/>
                  <a:chOff x="4714876" y="2571744"/>
                  <a:chExt cx="2000264" cy="357190"/>
                </a:xfrm>
              </p:grpSpPr>
              <p:sp>
                <p:nvSpPr>
                  <p:cNvPr id="34" name="مستطيل مستدير الزوايا 33"/>
                  <p:cNvSpPr/>
                  <p:nvPr/>
                </p:nvSpPr>
                <p:spPr>
                  <a:xfrm>
                    <a:off x="5715008"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2010/11/8</a:t>
                    </a:r>
                  </a:p>
                </p:txBody>
              </p:sp>
              <p:sp>
                <p:nvSpPr>
                  <p:cNvPr id="35" name="مستطيل مستدير الزوايا 34"/>
                  <p:cNvSpPr/>
                  <p:nvPr/>
                </p:nvSpPr>
                <p:spPr>
                  <a:xfrm>
                    <a:off x="4714876"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2010/11/15</a:t>
                    </a:r>
                  </a:p>
                </p:txBody>
              </p:sp>
            </p:grpSp>
            <p:grpSp>
              <p:nvGrpSpPr>
                <p:cNvPr id="24" name="مجموعة 29"/>
                <p:cNvGrpSpPr/>
                <p:nvPr/>
              </p:nvGrpSpPr>
              <p:grpSpPr>
                <a:xfrm>
                  <a:off x="4714876" y="3786190"/>
                  <a:ext cx="1985750" cy="357190"/>
                  <a:chOff x="4729390" y="2571744"/>
                  <a:chExt cx="1985750" cy="357190"/>
                </a:xfrm>
              </p:grpSpPr>
              <p:sp>
                <p:nvSpPr>
                  <p:cNvPr id="32" name="مستطيل مستدير الزوايا 31"/>
                  <p:cNvSpPr/>
                  <p:nvPr/>
                </p:nvSpPr>
                <p:spPr>
                  <a:xfrm>
                    <a:off x="5729522" y="2571744"/>
                    <a:ext cx="985618"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2010/11/16</a:t>
                    </a:r>
                  </a:p>
                </p:txBody>
              </p:sp>
              <p:sp>
                <p:nvSpPr>
                  <p:cNvPr id="33" name="مستطيل مستدير الزوايا 32"/>
                  <p:cNvSpPr/>
                  <p:nvPr/>
                </p:nvSpPr>
                <p:spPr>
                  <a:xfrm>
                    <a:off x="4729390"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2010/11/30</a:t>
                    </a:r>
                  </a:p>
                </p:txBody>
              </p:sp>
            </p:grpSp>
            <p:sp>
              <p:nvSpPr>
                <p:cNvPr id="25" name="مستطيل مستدير الزوايا 24"/>
                <p:cNvSpPr/>
                <p:nvPr/>
              </p:nvSpPr>
              <p:spPr>
                <a:xfrm>
                  <a:off x="3643306" y="2571744"/>
                  <a:ext cx="928694" cy="1428760"/>
                </a:xfrm>
                <a:prstGeom prst="round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sp>
              <p:nvSpPr>
                <p:cNvPr id="26" name="مستطيل مستدير الزوايا 25"/>
                <p:cNvSpPr/>
                <p:nvPr/>
              </p:nvSpPr>
              <p:spPr>
                <a:xfrm>
                  <a:off x="2571736" y="2571744"/>
                  <a:ext cx="928694" cy="1428760"/>
                </a:xfrm>
                <a:prstGeom prst="roundRect">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grpSp>
              <p:nvGrpSpPr>
                <p:cNvPr id="27" name="مجموعة 37"/>
                <p:cNvGrpSpPr/>
                <p:nvPr/>
              </p:nvGrpSpPr>
              <p:grpSpPr>
                <a:xfrm>
                  <a:off x="1857356" y="2644314"/>
                  <a:ext cx="357190" cy="1285884"/>
                  <a:chOff x="1785918" y="2571744"/>
                  <a:chExt cx="357190" cy="1285884"/>
                </a:xfrm>
              </p:grpSpPr>
              <p:sp>
                <p:nvSpPr>
                  <p:cNvPr id="29" name="مستطيل مستدير الزوايا 28"/>
                  <p:cNvSpPr/>
                  <p:nvPr/>
                </p:nvSpPr>
                <p:spPr>
                  <a:xfrm>
                    <a:off x="1785918" y="2571744"/>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2</a:t>
                    </a:r>
                    <a:endParaRPr lang="ar-EG" sz="900" b="1" dirty="0">
                      <a:solidFill>
                        <a:schemeClr val="bg1"/>
                      </a:solidFill>
                      <a:latin typeface="Times New Roman" pitchFamily="18" charset="0"/>
                      <a:cs typeface="Times New Roman" pitchFamily="18" charset="0"/>
                    </a:endParaRPr>
                  </a:p>
                </p:txBody>
              </p:sp>
              <p:sp>
                <p:nvSpPr>
                  <p:cNvPr id="30" name="مستطيل مستدير الزوايا 29"/>
                  <p:cNvSpPr/>
                  <p:nvPr/>
                </p:nvSpPr>
                <p:spPr>
                  <a:xfrm>
                    <a:off x="1785918" y="3043914"/>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4</a:t>
                    </a:r>
                    <a:endParaRPr lang="ar-EG" sz="900" b="1" dirty="0">
                      <a:solidFill>
                        <a:schemeClr val="bg1"/>
                      </a:solidFill>
                      <a:latin typeface="Times New Roman" pitchFamily="18" charset="0"/>
                      <a:cs typeface="Times New Roman" pitchFamily="18" charset="0"/>
                    </a:endParaRPr>
                  </a:p>
                </p:txBody>
              </p:sp>
              <p:sp>
                <p:nvSpPr>
                  <p:cNvPr id="31" name="مستطيل مستدير الزوايا 30"/>
                  <p:cNvSpPr/>
                  <p:nvPr/>
                </p:nvSpPr>
                <p:spPr>
                  <a:xfrm>
                    <a:off x="1785918" y="3500438"/>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4</a:t>
                    </a:r>
                    <a:endParaRPr lang="ar-EG" sz="900" b="1" dirty="0">
                      <a:solidFill>
                        <a:schemeClr val="bg1"/>
                      </a:solidFill>
                      <a:latin typeface="Times New Roman" pitchFamily="18" charset="0"/>
                      <a:cs typeface="Times New Roman" pitchFamily="18" charset="0"/>
                    </a:endParaRPr>
                  </a:p>
                </p:txBody>
              </p:sp>
            </p:grpSp>
            <p:sp>
              <p:nvSpPr>
                <p:cNvPr id="28" name="مستطيل مستدير الزوايا 27"/>
                <p:cNvSpPr/>
                <p:nvPr/>
              </p:nvSpPr>
              <p:spPr>
                <a:xfrm>
                  <a:off x="27896" y="2615286"/>
                  <a:ext cx="1586118" cy="1428760"/>
                </a:xfrm>
                <a:prstGeom prst="roundRect">
                  <a:avLst>
                    <a:gd name="adj" fmla="val 0"/>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EG" sz="1200" dirty="0">
                      <a:cs typeface="AdvertisingBold" pitchFamily="2" charset="-78"/>
                    </a:rPr>
                    <a:t>اختبار نهائي (مكافئ 1) في المهارات الرياضية (تخصصات أدبية) بعد تحكيمه ومراجعته .</a:t>
                  </a:r>
                  <a:endParaRPr lang="en-US" sz="1200" dirty="0">
                    <a:cs typeface="AdvertisingBold" pitchFamily="2" charset="-78"/>
                  </a:endParaRPr>
                </a:p>
              </p:txBody>
            </p:sp>
          </p:grpSp>
          <p:sp>
            <p:nvSpPr>
              <p:cNvPr id="19" name="شكل بيضاوي 18"/>
              <p:cNvSpPr/>
              <p:nvPr/>
            </p:nvSpPr>
            <p:spPr>
              <a:xfrm>
                <a:off x="8801356" y="1500174"/>
                <a:ext cx="285752" cy="357190"/>
              </a:xfrm>
              <a:prstGeom prst="ellipse">
                <a:avLst/>
              </a:prstGeom>
              <a:solidFill>
                <a:srgbClr val="00B050"/>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dirty="0" smtClean="0">
                    <a:latin typeface="Times New Roman" pitchFamily="18" charset="0"/>
                    <a:cs typeface="Times New Roman" pitchFamily="18" charset="0"/>
                  </a:rPr>
                  <a:t>7</a:t>
                </a:r>
                <a:endParaRPr lang="ar-EG" sz="4000" dirty="0">
                  <a:latin typeface="Times New Roman" pitchFamily="18" charset="0"/>
                  <a:cs typeface="Times New Roman" pitchFamily="18" charset="0"/>
                </a:endParaRPr>
              </a:p>
            </p:txBody>
          </p:sp>
        </p:grpSp>
        <p:sp>
          <p:nvSpPr>
            <p:cNvPr id="9" name="مستطيل 8"/>
            <p:cNvSpPr/>
            <p:nvPr/>
          </p:nvSpPr>
          <p:spPr>
            <a:xfrm>
              <a:off x="0" y="5786454"/>
              <a:ext cx="9144000" cy="107154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dirty="0" smtClean="0">
                  <a:cs typeface="AF_Taif Normal" pitchFamily="2" charset="-78"/>
                </a:rPr>
                <a:t>ملخص مخرجات المشروع</a:t>
              </a:r>
              <a:endParaRPr lang="en-US" sz="2800" dirty="0" smtClean="0">
                <a:cs typeface="AF_Taif Normal" pitchFamily="2" charset="-78"/>
              </a:endParaRPr>
            </a:p>
          </p:txBody>
        </p:sp>
        <p:sp>
          <p:nvSpPr>
            <p:cNvPr id="10" name="سهم للأسفل 9"/>
            <p:cNvSpPr/>
            <p:nvPr/>
          </p:nvSpPr>
          <p:spPr>
            <a:xfrm>
              <a:off x="6215074" y="1928802"/>
              <a:ext cx="214314" cy="785818"/>
            </a:xfrm>
            <a:prstGeom prst="downArrow">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endParaRPr lang="ar-EG" dirty="0">
                <a:solidFill>
                  <a:schemeClr val="dk1"/>
                </a:solidFill>
              </a:endParaRPr>
            </a:p>
          </p:txBody>
        </p:sp>
        <p:sp>
          <p:nvSpPr>
            <p:cNvPr id="11" name="سهم للأسفل 10"/>
            <p:cNvSpPr/>
            <p:nvPr/>
          </p:nvSpPr>
          <p:spPr>
            <a:xfrm>
              <a:off x="5143504" y="1928802"/>
              <a:ext cx="214314" cy="785818"/>
            </a:xfrm>
            <a:prstGeom prst="downArrow">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endParaRPr lang="ar-EG" dirty="0">
                <a:solidFill>
                  <a:schemeClr val="dk1"/>
                </a:solidFill>
              </a:endParaRPr>
            </a:p>
          </p:txBody>
        </p:sp>
        <p:sp>
          <p:nvSpPr>
            <p:cNvPr id="12" name="سهم للأسفل 11"/>
            <p:cNvSpPr/>
            <p:nvPr/>
          </p:nvSpPr>
          <p:spPr>
            <a:xfrm>
              <a:off x="4000496" y="1928802"/>
              <a:ext cx="214314" cy="785818"/>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050" b="1" dirty="0"/>
            </a:p>
          </p:txBody>
        </p:sp>
        <p:sp>
          <p:nvSpPr>
            <p:cNvPr id="13" name="سهم للأسفل 12"/>
            <p:cNvSpPr/>
            <p:nvPr/>
          </p:nvSpPr>
          <p:spPr>
            <a:xfrm>
              <a:off x="2928926" y="1928802"/>
              <a:ext cx="214314" cy="785818"/>
            </a:xfrm>
            <a:prstGeom prst="downArrow">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EG" sz="1050" b="1" dirty="0"/>
            </a:p>
          </p:txBody>
        </p:sp>
        <p:sp>
          <p:nvSpPr>
            <p:cNvPr id="14" name="سهم للأسفل 13"/>
            <p:cNvSpPr/>
            <p:nvPr/>
          </p:nvSpPr>
          <p:spPr>
            <a:xfrm>
              <a:off x="1928794" y="1928802"/>
              <a:ext cx="214314" cy="785818"/>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100" b="1" dirty="0"/>
            </a:p>
          </p:txBody>
        </p:sp>
        <p:sp>
          <p:nvSpPr>
            <p:cNvPr id="15" name="سهم للأسفل 14"/>
            <p:cNvSpPr/>
            <p:nvPr/>
          </p:nvSpPr>
          <p:spPr>
            <a:xfrm>
              <a:off x="642910" y="1928802"/>
              <a:ext cx="214314" cy="785818"/>
            </a:xfrm>
            <a:prstGeom prst="downArrow">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100" b="1" dirty="0"/>
            </a:p>
          </p:txBody>
        </p:sp>
        <p:sp>
          <p:nvSpPr>
            <p:cNvPr id="16" name="سهم إلى اليسار 15"/>
            <p:cNvSpPr/>
            <p:nvPr/>
          </p:nvSpPr>
          <p:spPr>
            <a:xfrm>
              <a:off x="71406" y="5214950"/>
              <a:ext cx="571504" cy="428628"/>
            </a:xfrm>
            <a:prstGeom prst="left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ar-EG"/>
            </a:p>
          </p:txBody>
        </p:sp>
        <p:sp>
          <p:nvSpPr>
            <p:cNvPr id="17" name="مستطيل مستدير الزوايا 16"/>
            <p:cNvSpPr/>
            <p:nvPr/>
          </p:nvSpPr>
          <p:spPr>
            <a:xfrm>
              <a:off x="713216" y="5228332"/>
              <a:ext cx="3144404" cy="428628"/>
            </a:xfrm>
            <a:prstGeom prst="roundRect">
              <a:avLst/>
            </a:prstGeom>
            <a:solidFill>
              <a:schemeClr val="tx1">
                <a:lumMod val="95000"/>
                <a:lumOff val="5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400" b="1" dirty="0" smtClean="0"/>
                <a:t>اختبار </a:t>
              </a:r>
              <a:r>
                <a:rPr lang="ar-EG" sz="1400" b="1" dirty="0"/>
                <a:t>المهارات الرياضية (تخصصات علمية )</a:t>
              </a:r>
              <a:endParaRPr lang="ar-EG" sz="1400" dirty="0"/>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p:cNvGrpSpPr/>
          <p:nvPr/>
        </p:nvGrpSpPr>
        <p:grpSpPr>
          <a:xfrm>
            <a:off x="0" y="71414"/>
            <a:ext cx="9144000" cy="6786586"/>
            <a:chOff x="0" y="71414"/>
            <a:chExt cx="9144000" cy="6786586"/>
          </a:xfrm>
        </p:grpSpPr>
        <p:sp>
          <p:nvSpPr>
            <p:cNvPr id="5" name="مستطيل 4"/>
            <p:cNvSpPr/>
            <p:nvPr/>
          </p:nvSpPr>
          <p:spPr>
            <a:xfrm>
              <a:off x="0" y="142852"/>
              <a:ext cx="9144000" cy="571504"/>
            </a:xfrm>
            <a:prstGeom prst="rect">
              <a:avLst/>
            </a:prstGeom>
          </p:spPr>
          <p:style>
            <a:lnRef idx="1">
              <a:schemeClr val="accent6"/>
            </a:lnRef>
            <a:fillRef idx="3">
              <a:schemeClr val="accent6"/>
            </a:fillRef>
            <a:effectRef idx="2">
              <a:schemeClr val="accent6"/>
            </a:effectRef>
            <a:fontRef idx="minor">
              <a:schemeClr val="lt1"/>
            </a:fontRef>
          </p:style>
          <p:txBody>
            <a:bodyPr rtlCol="1" anchor="ctr"/>
            <a:lstStyle/>
            <a:p>
              <a:endParaRPr lang="en-US" sz="2400" dirty="0">
                <a:cs typeface="AF_Taif Normal" pitchFamily="2" charset="-78"/>
              </a:endParaRPr>
            </a:p>
          </p:txBody>
        </p:sp>
        <p:sp>
          <p:nvSpPr>
            <p:cNvPr id="6" name="Rectangle 1"/>
            <p:cNvSpPr>
              <a:spLocks noChangeArrowheads="1"/>
            </p:cNvSpPr>
            <p:nvPr/>
          </p:nvSpPr>
          <p:spPr bwMode="auto">
            <a:xfrm>
              <a:off x="270184" y="71414"/>
              <a:ext cx="8513869" cy="400061"/>
            </a:xfrm>
            <a:prstGeom prst="rect">
              <a:avLst/>
            </a:prstGeom>
            <a:noFill/>
            <a:ln w="9525">
              <a:noFill/>
              <a:miter lim="800000"/>
              <a:headEnd/>
              <a:tailEnd/>
            </a:ln>
            <a:effectLst/>
          </p:spPr>
          <p:txBody>
            <a:bodyPr vert="horz" wrap="none" lIns="91440" tIns="152352" rIns="91440" bIns="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EG" sz="1600" i="0" u="none" strike="noStrike" cap="none" normalizeH="0" baseline="0" dirty="0" smtClean="0">
                  <a:ln>
                    <a:noFill/>
                  </a:ln>
                  <a:solidFill>
                    <a:schemeClr val="bg1"/>
                  </a:solidFill>
                  <a:effectLst/>
                  <a:latin typeface="Times New Roman" pitchFamily="18" charset="0"/>
                  <a:cs typeface="AdvertisingBold" pitchFamily="2" charset="-78"/>
                </a:rPr>
                <a:t>تفاصيل المخرجات خلال الفترة من 2010/10/1 – 2010/12/31م </a:t>
              </a:r>
              <a:r>
                <a:rPr kumimoji="0" lang="ar-EG" sz="1600" i="0" u="none" strike="noStrike" cap="none" normalizeH="0" baseline="0" dirty="0" smtClean="0">
                  <a:ln>
                    <a:noFill/>
                  </a:ln>
                  <a:solidFill>
                    <a:schemeClr val="bg1"/>
                  </a:solidFill>
                  <a:effectLst/>
                  <a:latin typeface="Calibri" pitchFamily="34" charset="0"/>
                  <a:ea typeface="Times New Roman" pitchFamily="18" charset="0"/>
                  <a:cs typeface="AdvertisingBold" pitchFamily="2" charset="-78"/>
                </a:rPr>
                <a:t>المخرجات المناظرة للهدف رقم (1) :</a:t>
              </a:r>
              <a:endParaRPr kumimoji="0" lang="ar-EG" sz="1600" i="0" u="none" strike="noStrike" cap="none" normalizeH="0" baseline="0" dirty="0" smtClean="0">
                <a:ln>
                  <a:noFill/>
                </a:ln>
                <a:solidFill>
                  <a:schemeClr val="bg1"/>
                </a:solidFill>
                <a:effectLst/>
                <a:latin typeface="Arial" pitchFamily="34" charset="0"/>
                <a:cs typeface="AdvertisingBold" pitchFamily="2" charset="-78"/>
              </a:endParaRPr>
            </a:p>
          </p:txBody>
        </p:sp>
        <p:grpSp>
          <p:nvGrpSpPr>
            <p:cNvPr id="7" name="مجموعة 42"/>
            <p:cNvGrpSpPr/>
            <p:nvPr/>
          </p:nvGrpSpPr>
          <p:grpSpPr>
            <a:xfrm>
              <a:off x="27864" y="928670"/>
              <a:ext cx="9072594" cy="857256"/>
              <a:chOff x="71406" y="928670"/>
              <a:chExt cx="9072594" cy="857256"/>
            </a:xfrm>
          </p:grpSpPr>
          <p:sp>
            <p:nvSpPr>
              <p:cNvPr id="41" name="مستطيل مستدير الزوايا 7"/>
              <p:cNvSpPr/>
              <p:nvPr/>
            </p:nvSpPr>
            <p:spPr>
              <a:xfrm>
                <a:off x="6929454" y="928670"/>
                <a:ext cx="2214546" cy="857256"/>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EG" sz="2400" dirty="0">
                    <a:cs typeface="AF_Taif Normal" pitchFamily="2" charset="-78"/>
                  </a:rPr>
                  <a:t>المخرجات</a:t>
                </a:r>
              </a:p>
            </p:txBody>
          </p:sp>
          <p:sp>
            <p:nvSpPr>
              <p:cNvPr id="42" name="مستطيل مستدير الزوايا 41"/>
              <p:cNvSpPr/>
              <p:nvPr/>
            </p:nvSpPr>
            <p:spPr>
              <a:xfrm>
                <a:off x="3571868" y="928670"/>
                <a:ext cx="1070438" cy="85725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050" b="1" dirty="0"/>
                  <a:t>نسبة الإنجاز المتوقع طبقا للإطار </a:t>
                </a:r>
                <a:r>
                  <a:rPr lang="ar-EG" sz="1050" b="1" dirty="0" err="1" smtClean="0"/>
                  <a:t>الزمنى</a:t>
                </a:r>
                <a:endParaRPr lang="en-US" sz="1050" dirty="0"/>
              </a:p>
            </p:txBody>
          </p:sp>
          <p:sp>
            <p:nvSpPr>
              <p:cNvPr id="43" name="مستطيل مستدير الزوايا 42"/>
              <p:cNvSpPr/>
              <p:nvPr/>
            </p:nvSpPr>
            <p:spPr>
              <a:xfrm>
                <a:off x="1500166" y="928670"/>
                <a:ext cx="986750" cy="85725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b="1" dirty="0" smtClean="0"/>
                  <a:t>المشاركين </a:t>
                </a:r>
                <a:r>
                  <a:rPr lang="ar-EG" sz="1100" b="1" dirty="0"/>
                  <a:t>في </a:t>
                </a:r>
                <a:r>
                  <a:rPr lang="ar-EG" sz="1100" b="1" dirty="0" smtClean="0"/>
                  <a:t>التنفيذ</a:t>
                </a:r>
                <a:endParaRPr lang="en-US" sz="1100" dirty="0"/>
              </a:p>
            </p:txBody>
          </p:sp>
          <p:grpSp>
            <p:nvGrpSpPr>
              <p:cNvPr id="44" name="مجموعة 17"/>
              <p:cNvGrpSpPr/>
              <p:nvPr/>
            </p:nvGrpSpPr>
            <p:grpSpPr>
              <a:xfrm>
                <a:off x="4643438" y="928670"/>
                <a:ext cx="2214578" cy="857256"/>
                <a:chOff x="5143504" y="928670"/>
                <a:chExt cx="2214578" cy="857256"/>
              </a:xfrm>
            </p:grpSpPr>
            <p:sp>
              <p:nvSpPr>
                <p:cNvPr id="47" name="مستطيل مستدير الزوايا 8"/>
                <p:cNvSpPr/>
                <p:nvPr/>
              </p:nvSpPr>
              <p:spPr>
                <a:xfrm>
                  <a:off x="5143536" y="928670"/>
                  <a:ext cx="2214546" cy="85725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8" name="مربع نص 11"/>
                <p:cNvSpPr txBox="1"/>
                <p:nvPr/>
              </p:nvSpPr>
              <p:spPr>
                <a:xfrm>
                  <a:off x="5143504" y="928670"/>
                  <a:ext cx="2143140" cy="369332"/>
                </a:xfrm>
                <a:prstGeom prst="rect">
                  <a:avLst/>
                </a:prstGeom>
                <a:noFill/>
              </p:spPr>
              <p:txBody>
                <a:bodyPr wrap="square" rtlCol="1">
                  <a:spAutoFit/>
                </a:bodyPr>
                <a:lstStyle/>
                <a:p>
                  <a:pPr algn="ctr"/>
                  <a:r>
                    <a:rPr lang="ar-EG" dirty="0" smtClean="0"/>
                    <a:t>فترة التنفيذ</a:t>
                  </a:r>
                  <a:endParaRPr lang="ar-EG" dirty="0"/>
                </a:p>
              </p:txBody>
            </p:sp>
            <p:sp>
              <p:nvSpPr>
                <p:cNvPr id="49" name="مستطيل ذو زاويتين مستديرتين في نفس الجانب 12"/>
                <p:cNvSpPr/>
                <p:nvPr/>
              </p:nvSpPr>
              <p:spPr>
                <a:xfrm>
                  <a:off x="6286512" y="1414222"/>
                  <a:ext cx="928694" cy="357190"/>
                </a:xfrm>
                <a:prstGeom prst="round2SameRect">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ar-EG" dirty="0" smtClean="0"/>
                    <a:t>البداية</a:t>
                  </a:r>
                  <a:endParaRPr lang="ar-EG" dirty="0"/>
                </a:p>
              </p:txBody>
            </p:sp>
            <p:sp>
              <p:nvSpPr>
                <p:cNvPr id="50" name="مستطيل ذو زاويتين مستديرتين في نفس الجانب 13"/>
                <p:cNvSpPr/>
                <p:nvPr/>
              </p:nvSpPr>
              <p:spPr>
                <a:xfrm>
                  <a:off x="5286380" y="1414222"/>
                  <a:ext cx="928694" cy="357190"/>
                </a:xfrm>
                <a:prstGeom prst="round2SameRect">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ar-EG" dirty="0" smtClean="0"/>
                    <a:t>النهاية</a:t>
                  </a:r>
                  <a:endParaRPr lang="ar-EG" dirty="0"/>
                </a:p>
              </p:txBody>
            </p:sp>
          </p:grpSp>
          <p:sp>
            <p:nvSpPr>
              <p:cNvPr id="45" name="مستطيل مستدير الزوايا 44"/>
              <p:cNvSpPr/>
              <p:nvPr/>
            </p:nvSpPr>
            <p:spPr>
              <a:xfrm>
                <a:off x="2500298" y="928670"/>
                <a:ext cx="1070438" cy="857256"/>
              </a:xfrm>
              <a:prstGeom prst="roundRect">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1050" b="1" dirty="0"/>
                  <a:t>نسبة تقييم </a:t>
                </a:r>
                <a:r>
                  <a:rPr lang="ar-EG" sz="1050" b="1" dirty="0" err="1"/>
                  <a:t>ماتم</a:t>
                </a:r>
                <a:r>
                  <a:rPr lang="ar-EG" sz="1050" b="1" dirty="0"/>
                  <a:t> انجازه</a:t>
                </a:r>
                <a:endParaRPr lang="en-US" sz="1050" dirty="0"/>
              </a:p>
              <a:p>
                <a:r>
                  <a:rPr lang="ar-EG" sz="1050" b="1" dirty="0"/>
                  <a:t>(0-100%)</a:t>
                </a:r>
                <a:endParaRPr lang="en-US" sz="1050" dirty="0"/>
              </a:p>
            </p:txBody>
          </p:sp>
          <p:sp>
            <p:nvSpPr>
              <p:cNvPr id="46" name="مستطيل مستدير الزوايا 15"/>
              <p:cNvSpPr/>
              <p:nvPr/>
            </p:nvSpPr>
            <p:spPr>
              <a:xfrm>
                <a:off x="71406" y="928670"/>
                <a:ext cx="1415346" cy="857256"/>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b="1" dirty="0" smtClean="0"/>
                  <a:t>ملاحظات</a:t>
                </a:r>
              </a:p>
              <a:p>
                <a:pPr algn="ctr"/>
                <a:r>
                  <a:rPr lang="ar-EG" sz="1100" b="1" dirty="0"/>
                  <a:t>أدلة وشواهد</a:t>
                </a:r>
                <a:endParaRPr lang="en-US" sz="1100" dirty="0"/>
              </a:p>
            </p:txBody>
          </p:sp>
        </p:grpSp>
        <p:grpSp>
          <p:nvGrpSpPr>
            <p:cNvPr id="8" name="مجموعة 43"/>
            <p:cNvGrpSpPr/>
            <p:nvPr/>
          </p:nvGrpSpPr>
          <p:grpSpPr>
            <a:xfrm>
              <a:off x="27896" y="1857364"/>
              <a:ext cx="9072562" cy="2857520"/>
              <a:chOff x="27896" y="1500174"/>
              <a:chExt cx="9072562" cy="2857520"/>
            </a:xfrm>
          </p:grpSpPr>
          <p:grpSp>
            <p:nvGrpSpPr>
              <p:cNvPr id="18" name="مجموعة 41"/>
              <p:cNvGrpSpPr/>
              <p:nvPr/>
            </p:nvGrpSpPr>
            <p:grpSpPr>
              <a:xfrm>
                <a:off x="27896" y="1571612"/>
                <a:ext cx="9072562" cy="2786082"/>
                <a:chOff x="27896" y="1571612"/>
                <a:chExt cx="9072562" cy="2786082"/>
              </a:xfrm>
            </p:grpSpPr>
            <p:sp>
              <p:nvSpPr>
                <p:cNvPr id="20" name="مربع نص 19"/>
                <p:cNvSpPr txBox="1"/>
                <p:nvPr/>
              </p:nvSpPr>
              <p:spPr>
                <a:xfrm>
                  <a:off x="6885912" y="1571612"/>
                  <a:ext cx="2214546" cy="830997"/>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pPr lvl="0"/>
                  <a:r>
                    <a:rPr lang="ar-EG" sz="1600" b="1" dirty="0" smtClean="0">
                      <a:latin typeface="Times New Roman" pitchFamily="18" charset="0"/>
                      <a:cs typeface="Times New Roman" pitchFamily="18" charset="0"/>
                    </a:rPr>
                    <a:t>      صورة </a:t>
                  </a:r>
                  <a:r>
                    <a:rPr lang="ar-EG" sz="1600" b="1" dirty="0">
                      <a:latin typeface="Times New Roman" pitchFamily="18" charset="0"/>
                      <a:cs typeface="Times New Roman" pitchFamily="18" charset="0"/>
                    </a:rPr>
                    <a:t>نهائية من المكافئ (1) لاختبار المهارات الرياضية (</a:t>
                  </a:r>
                  <a:r>
                    <a:rPr lang="ar-EG" sz="1600" b="1" dirty="0" smtClean="0">
                      <a:latin typeface="Times New Roman" pitchFamily="18" charset="0"/>
                      <a:cs typeface="Times New Roman" pitchFamily="18" charset="0"/>
                    </a:rPr>
                    <a:t>تخصصات علمية) </a:t>
                  </a:r>
                  <a:r>
                    <a:rPr lang="ar-EG" sz="1600" b="1" dirty="0">
                      <a:latin typeface="Times New Roman" pitchFamily="18" charset="0"/>
                      <a:cs typeface="Times New Roman" pitchFamily="18" charset="0"/>
                    </a:rPr>
                    <a:t>:</a:t>
                  </a:r>
                  <a:endParaRPr lang="en-US" sz="1600" b="1" dirty="0">
                    <a:latin typeface="Times New Roman" pitchFamily="18" charset="0"/>
                    <a:cs typeface="Times New Roman" pitchFamily="18" charset="0"/>
                  </a:endParaRPr>
                </a:p>
              </p:txBody>
            </p:sp>
            <p:grpSp>
              <p:nvGrpSpPr>
                <p:cNvPr id="21" name="مجموعة 25"/>
                <p:cNvGrpSpPr/>
                <p:nvPr/>
              </p:nvGrpSpPr>
              <p:grpSpPr>
                <a:xfrm>
                  <a:off x="4714876" y="2571744"/>
                  <a:ext cx="2000264" cy="357190"/>
                  <a:chOff x="4714876" y="2571744"/>
                  <a:chExt cx="2000264" cy="357190"/>
                </a:xfrm>
              </p:grpSpPr>
              <p:sp>
                <p:nvSpPr>
                  <p:cNvPr id="39" name="مستطيل مستدير الزوايا 19"/>
                  <p:cNvSpPr/>
                  <p:nvPr/>
                </p:nvSpPr>
                <p:spPr>
                  <a:xfrm>
                    <a:off x="5715008"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smtClean="0">
                        <a:solidFill>
                          <a:schemeClr val="bg1"/>
                        </a:solidFill>
                      </a:rPr>
                      <a:t>2010/11/7</a:t>
                    </a:r>
                    <a:endParaRPr lang="ar-EG" sz="900" dirty="0">
                      <a:solidFill>
                        <a:schemeClr val="bg1"/>
                      </a:solidFill>
                    </a:endParaRPr>
                  </a:p>
                </p:txBody>
              </p:sp>
              <p:sp>
                <p:nvSpPr>
                  <p:cNvPr id="40" name="مستطيل مستدير الزوايا 20"/>
                  <p:cNvSpPr/>
                  <p:nvPr/>
                </p:nvSpPr>
                <p:spPr>
                  <a:xfrm>
                    <a:off x="4714876"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smtClean="0">
                        <a:solidFill>
                          <a:schemeClr val="bg1"/>
                        </a:solidFill>
                      </a:rPr>
                      <a:t>2010/11/7</a:t>
                    </a:r>
                    <a:endParaRPr lang="ar-EG" sz="1100" dirty="0">
                      <a:solidFill>
                        <a:schemeClr val="bg1"/>
                      </a:solidFill>
                    </a:endParaRPr>
                  </a:p>
                </p:txBody>
              </p:sp>
            </p:grpSp>
            <p:grpSp>
              <p:nvGrpSpPr>
                <p:cNvPr id="22" name="مجموعة 24"/>
                <p:cNvGrpSpPr/>
                <p:nvPr/>
              </p:nvGrpSpPr>
              <p:grpSpPr>
                <a:xfrm>
                  <a:off x="6814474" y="2571744"/>
                  <a:ext cx="2285984" cy="1785950"/>
                  <a:chOff x="6814474" y="2571744"/>
                  <a:chExt cx="2285984" cy="1785950"/>
                </a:xfrm>
              </p:grpSpPr>
              <p:sp>
                <p:nvSpPr>
                  <p:cNvPr id="36" name="مستطيل مستدير الزوايا 21"/>
                  <p:cNvSpPr/>
                  <p:nvPr/>
                </p:nvSpPr>
                <p:spPr>
                  <a:xfrm>
                    <a:off x="6814474" y="2571744"/>
                    <a:ext cx="2285984"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EG" dirty="0">
                        <a:cs typeface="AdvertisingBold" pitchFamily="2" charset="-78"/>
                      </a:rPr>
                      <a:t>تحكيم الاختبار </a:t>
                    </a:r>
                    <a:endParaRPr lang="en-US" dirty="0">
                      <a:cs typeface="AdvertisingBold" pitchFamily="2" charset="-78"/>
                    </a:endParaRPr>
                  </a:p>
                </p:txBody>
              </p:sp>
              <p:sp>
                <p:nvSpPr>
                  <p:cNvPr id="37" name="مستطيل مستدير الزوايا 22"/>
                  <p:cNvSpPr/>
                  <p:nvPr/>
                </p:nvSpPr>
                <p:spPr>
                  <a:xfrm>
                    <a:off x="6814474" y="3143248"/>
                    <a:ext cx="2285984"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EG" sz="1400" dirty="0">
                        <a:cs typeface="AdvertisingBold" pitchFamily="2" charset="-78"/>
                      </a:rPr>
                      <a:t>مراجعة تقارير </a:t>
                    </a:r>
                    <a:r>
                      <a:rPr lang="ar-EG" sz="1400" dirty="0" smtClean="0">
                        <a:cs typeface="AdvertisingBold" pitchFamily="2" charset="-78"/>
                      </a:rPr>
                      <a:t>المحكمين</a:t>
                    </a:r>
                    <a:endParaRPr lang="en-US" sz="1400" dirty="0">
                      <a:cs typeface="AdvertisingBold" pitchFamily="2" charset="-78"/>
                    </a:endParaRPr>
                  </a:p>
                </p:txBody>
              </p:sp>
              <p:sp>
                <p:nvSpPr>
                  <p:cNvPr id="38" name="مستطيل مستدير الزوايا 37"/>
                  <p:cNvSpPr/>
                  <p:nvPr/>
                </p:nvSpPr>
                <p:spPr>
                  <a:xfrm>
                    <a:off x="6814474" y="3643314"/>
                    <a:ext cx="2285984"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EG" sz="1200" dirty="0">
                        <a:cs typeface="AdvertisingBold" pitchFamily="2" charset="-78"/>
                      </a:rPr>
                      <a:t>إعداد الاختبار المكافئ في صورته النهائية بعد مراجعة تقارير المحكمين </a:t>
                    </a:r>
                    <a:r>
                      <a:rPr lang="ar-EG" sz="1200" dirty="0" smtClean="0">
                        <a:cs typeface="AdvertisingBold" pitchFamily="2" charset="-78"/>
                      </a:rPr>
                      <a:t>.</a:t>
                    </a:r>
                    <a:endParaRPr lang="en-US" sz="1200" dirty="0">
                      <a:cs typeface="AdvertisingBold" pitchFamily="2" charset="-78"/>
                    </a:endParaRPr>
                  </a:p>
                </p:txBody>
              </p:sp>
            </p:grpSp>
            <p:grpSp>
              <p:nvGrpSpPr>
                <p:cNvPr id="23" name="مجموعة 26"/>
                <p:cNvGrpSpPr/>
                <p:nvPr/>
              </p:nvGrpSpPr>
              <p:grpSpPr>
                <a:xfrm>
                  <a:off x="4714876" y="3171144"/>
                  <a:ext cx="2000264" cy="357190"/>
                  <a:chOff x="4714876" y="2571744"/>
                  <a:chExt cx="2000264" cy="357190"/>
                </a:xfrm>
              </p:grpSpPr>
              <p:sp>
                <p:nvSpPr>
                  <p:cNvPr id="34" name="مستطيل مستدير الزوايا 33"/>
                  <p:cNvSpPr/>
                  <p:nvPr/>
                </p:nvSpPr>
                <p:spPr>
                  <a:xfrm>
                    <a:off x="5715008"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2010/11/8</a:t>
                    </a:r>
                  </a:p>
                </p:txBody>
              </p:sp>
              <p:sp>
                <p:nvSpPr>
                  <p:cNvPr id="35" name="مستطيل مستدير الزوايا 34"/>
                  <p:cNvSpPr/>
                  <p:nvPr/>
                </p:nvSpPr>
                <p:spPr>
                  <a:xfrm>
                    <a:off x="4714876"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2010/11/15</a:t>
                    </a:r>
                  </a:p>
                </p:txBody>
              </p:sp>
            </p:grpSp>
            <p:grpSp>
              <p:nvGrpSpPr>
                <p:cNvPr id="24" name="مجموعة 29"/>
                <p:cNvGrpSpPr/>
                <p:nvPr/>
              </p:nvGrpSpPr>
              <p:grpSpPr>
                <a:xfrm>
                  <a:off x="4714876" y="3786190"/>
                  <a:ext cx="1985750" cy="357190"/>
                  <a:chOff x="4729390" y="2571744"/>
                  <a:chExt cx="1985750" cy="357190"/>
                </a:xfrm>
              </p:grpSpPr>
              <p:sp>
                <p:nvSpPr>
                  <p:cNvPr id="32" name="مستطيل مستدير الزوايا 31"/>
                  <p:cNvSpPr/>
                  <p:nvPr/>
                </p:nvSpPr>
                <p:spPr>
                  <a:xfrm>
                    <a:off x="5729522" y="2571744"/>
                    <a:ext cx="985618"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2010/11/16</a:t>
                    </a:r>
                  </a:p>
                </p:txBody>
              </p:sp>
              <p:sp>
                <p:nvSpPr>
                  <p:cNvPr id="33" name="مستطيل مستدير الزوايا 32"/>
                  <p:cNvSpPr/>
                  <p:nvPr/>
                </p:nvSpPr>
                <p:spPr>
                  <a:xfrm>
                    <a:off x="4729390"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2010/11/30</a:t>
                    </a:r>
                  </a:p>
                </p:txBody>
              </p:sp>
            </p:grpSp>
            <p:sp>
              <p:nvSpPr>
                <p:cNvPr id="25" name="مستطيل مستدير الزوايا 24"/>
                <p:cNvSpPr/>
                <p:nvPr/>
              </p:nvSpPr>
              <p:spPr>
                <a:xfrm>
                  <a:off x="3643306" y="2571744"/>
                  <a:ext cx="928694" cy="1428760"/>
                </a:xfrm>
                <a:prstGeom prst="round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sp>
              <p:nvSpPr>
                <p:cNvPr id="26" name="مستطيل مستدير الزوايا 25"/>
                <p:cNvSpPr/>
                <p:nvPr/>
              </p:nvSpPr>
              <p:spPr>
                <a:xfrm>
                  <a:off x="2571736" y="2571744"/>
                  <a:ext cx="928694" cy="1428760"/>
                </a:xfrm>
                <a:prstGeom prst="roundRect">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grpSp>
              <p:nvGrpSpPr>
                <p:cNvPr id="27" name="مجموعة 37"/>
                <p:cNvGrpSpPr/>
                <p:nvPr/>
              </p:nvGrpSpPr>
              <p:grpSpPr>
                <a:xfrm>
                  <a:off x="1857356" y="2644314"/>
                  <a:ext cx="357190" cy="1285884"/>
                  <a:chOff x="1785918" y="2571744"/>
                  <a:chExt cx="357190" cy="1285884"/>
                </a:xfrm>
              </p:grpSpPr>
              <p:sp>
                <p:nvSpPr>
                  <p:cNvPr id="29" name="مستطيل مستدير الزوايا 28"/>
                  <p:cNvSpPr/>
                  <p:nvPr/>
                </p:nvSpPr>
                <p:spPr>
                  <a:xfrm>
                    <a:off x="1785918" y="2571744"/>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2</a:t>
                    </a:r>
                    <a:endParaRPr lang="ar-EG" sz="900" b="1" dirty="0">
                      <a:solidFill>
                        <a:schemeClr val="bg1"/>
                      </a:solidFill>
                      <a:latin typeface="Times New Roman" pitchFamily="18" charset="0"/>
                      <a:cs typeface="Times New Roman" pitchFamily="18" charset="0"/>
                    </a:endParaRPr>
                  </a:p>
                </p:txBody>
              </p:sp>
              <p:sp>
                <p:nvSpPr>
                  <p:cNvPr id="30" name="مستطيل مستدير الزوايا 29"/>
                  <p:cNvSpPr/>
                  <p:nvPr/>
                </p:nvSpPr>
                <p:spPr>
                  <a:xfrm>
                    <a:off x="1785918" y="3043914"/>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4</a:t>
                    </a:r>
                    <a:endParaRPr lang="ar-EG" sz="900" b="1" dirty="0">
                      <a:solidFill>
                        <a:schemeClr val="bg1"/>
                      </a:solidFill>
                      <a:latin typeface="Times New Roman" pitchFamily="18" charset="0"/>
                      <a:cs typeface="Times New Roman" pitchFamily="18" charset="0"/>
                    </a:endParaRPr>
                  </a:p>
                </p:txBody>
              </p:sp>
              <p:sp>
                <p:nvSpPr>
                  <p:cNvPr id="31" name="مستطيل مستدير الزوايا 30"/>
                  <p:cNvSpPr/>
                  <p:nvPr/>
                </p:nvSpPr>
                <p:spPr>
                  <a:xfrm>
                    <a:off x="1785918" y="3500438"/>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4</a:t>
                    </a:r>
                    <a:endParaRPr lang="ar-EG" sz="900" b="1" dirty="0">
                      <a:solidFill>
                        <a:schemeClr val="bg1"/>
                      </a:solidFill>
                      <a:latin typeface="Times New Roman" pitchFamily="18" charset="0"/>
                      <a:cs typeface="Times New Roman" pitchFamily="18" charset="0"/>
                    </a:endParaRPr>
                  </a:p>
                </p:txBody>
              </p:sp>
            </p:grpSp>
            <p:sp>
              <p:nvSpPr>
                <p:cNvPr id="28" name="مستطيل مستدير الزوايا 27"/>
                <p:cNvSpPr/>
                <p:nvPr/>
              </p:nvSpPr>
              <p:spPr>
                <a:xfrm>
                  <a:off x="27896" y="2615286"/>
                  <a:ext cx="1586118" cy="1428760"/>
                </a:xfrm>
                <a:prstGeom prst="roundRect">
                  <a:avLst>
                    <a:gd name="adj" fmla="val 0"/>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EG" sz="1200" dirty="0">
                      <a:latin typeface="Times New Roman" pitchFamily="18" charset="0"/>
                      <a:cs typeface="AdvertisingBold" pitchFamily="2" charset="-78"/>
                    </a:rPr>
                    <a:t>اختبار نهائي (مكافئ 1) في المهارات الرياضية (تخصصات علمية) بعد تحكيمه ومراجعته .</a:t>
                  </a:r>
                  <a:endParaRPr lang="en-US" sz="1200" dirty="0">
                    <a:latin typeface="Times New Roman" pitchFamily="18" charset="0"/>
                    <a:cs typeface="AdvertisingBold" pitchFamily="2" charset="-78"/>
                  </a:endParaRPr>
                </a:p>
              </p:txBody>
            </p:sp>
          </p:grpSp>
          <p:sp>
            <p:nvSpPr>
              <p:cNvPr id="19" name="شكل بيضاوي 18"/>
              <p:cNvSpPr/>
              <p:nvPr/>
            </p:nvSpPr>
            <p:spPr>
              <a:xfrm>
                <a:off x="8801356" y="1500174"/>
                <a:ext cx="285752" cy="357190"/>
              </a:xfrm>
              <a:prstGeom prst="ellipse">
                <a:avLst/>
              </a:prstGeom>
              <a:solidFill>
                <a:srgbClr val="00B050"/>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dirty="0" smtClean="0">
                    <a:latin typeface="Times New Roman" pitchFamily="18" charset="0"/>
                    <a:cs typeface="Times New Roman" pitchFamily="18" charset="0"/>
                  </a:rPr>
                  <a:t>8</a:t>
                </a:r>
                <a:endParaRPr lang="ar-EG" sz="4000" dirty="0">
                  <a:latin typeface="Times New Roman" pitchFamily="18" charset="0"/>
                  <a:cs typeface="Times New Roman" pitchFamily="18" charset="0"/>
                </a:endParaRPr>
              </a:p>
            </p:txBody>
          </p:sp>
        </p:grpSp>
        <p:sp>
          <p:nvSpPr>
            <p:cNvPr id="9" name="مستطيل 8"/>
            <p:cNvSpPr/>
            <p:nvPr/>
          </p:nvSpPr>
          <p:spPr>
            <a:xfrm>
              <a:off x="0" y="5786454"/>
              <a:ext cx="9144000" cy="107154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dirty="0" smtClean="0">
                  <a:cs typeface="AF_Taif Normal" pitchFamily="2" charset="-78"/>
                </a:rPr>
                <a:t>ملخص مخرجات المشروع</a:t>
              </a:r>
              <a:endParaRPr lang="en-US" sz="2800" dirty="0" smtClean="0">
                <a:cs typeface="AF_Taif Normal" pitchFamily="2" charset="-78"/>
              </a:endParaRPr>
            </a:p>
          </p:txBody>
        </p:sp>
        <p:sp>
          <p:nvSpPr>
            <p:cNvPr id="10" name="سهم للأسفل 9"/>
            <p:cNvSpPr/>
            <p:nvPr/>
          </p:nvSpPr>
          <p:spPr>
            <a:xfrm>
              <a:off x="6215074" y="1928802"/>
              <a:ext cx="214314" cy="785818"/>
            </a:xfrm>
            <a:prstGeom prst="downArrow">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endParaRPr lang="ar-EG" dirty="0">
                <a:solidFill>
                  <a:schemeClr val="dk1"/>
                </a:solidFill>
              </a:endParaRPr>
            </a:p>
          </p:txBody>
        </p:sp>
        <p:sp>
          <p:nvSpPr>
            <p:cNvPr id="11" name="سهم للأسفل 10"/>
            <p:cNvSpPr/>
            <p:nvPr/>
          </p:nvSpPr>
          <p:spPr>
            <a:xfrm>
              <a:off x="5143504" y="1928802"/>
              <a:ext cx="214314" cy="785818"/>
            </a:xfrm>
            <a:prstGeom prst="downArrow">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endParaRPr lang="ar-EG" dirty="0">
                <a:solidFill>
                  <a:schemeClr val="dk1"/>
                </a:solidFill>
              </a:endParaRPr>
            </a:p>
          </p:txBody>
        </p:sp>
        <p:sp>
          <p:nvSpPr>
            <p:cNvPr id="12" name="سهم للأسفل 11"/>
            <p:cNvSpPr/>
            <p:nvPr/>
          </p:nvSpPr>
          <p:spPr>
            <a:xfrm>
              <a:off x="4000496" y="1928802"/>
              <a:ext cx="214314" cy="785818"/>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050" b="1" dirty="0"/>
            </a:p>
          </p:txBody>
        </p:sp>
        <p:sp>
          <p:nvSpPr>
            <p:cNvPr id="13" name="سهم للأسفل 12"/>
            <p:cNvSpPr/>
            <p:nvPr/>
          </p:nvSpPr>
          <p:spPr>
            <a:xfrm>
              <a:off x="2928926" y="1928802"/>
              <a:ext cx="214314" cy="785818"/>
            </a:xfrm>
            <a:prstGeom prst="downArrow">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EG" sz="1050" b="1" dirty="0"/>
            </a:p>
          </p:txBody>
        </p:sp>
        <p:sp>
          <p:nvSpPr>
            <p:cNvPr id="14" name="سهم للأسفل 13"/>
            <p:cNvSpPr/>
            <p:nvPr/>
          </p:nvSpPr>
          <p:spPr>
            <a:xfrm>
              <a:off x="1928794" y="1928802"/>
              <a:ext cx="214314" cy="785818"/>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100" b="1" dirty="0"/>
            </a:p>
          </p:txBody>
        </p:sp>
        <p:sp>
          <p:nvSpPr>
            <p:cNvPr id="15" name="سهم للأسفل 14"/>
            <p:cNvSpPr/>
            <p:nvPr/>
          </p:nvSpPr>
          <p:spPr>
            <a:xfrm>
              <a:off x="642910" y="1928802"/>
              <a:ext cx="214314" cy="785818"/>
            </a:xfrm>
            <a:prstGeom prst="downArrow">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100" b="1" dirty="0"/>
            </a:p>
          </p:txBody>
        </p:sp>
        <p:sp>
          <p:nvSpPr>
            <p:cNvPr id="16" name="سهم إلى اليسار 15"/>
            <p:cNvSpPr/>
            <p:nvPr/>
          </p:nvSpPr>
          <p:spPr>
            <a:xfrm>
              <a:off x="71406" y="5214950"/>
              <a:ext cx="571504" cy="428628"/>
            </a:xfrm>
            <a:prstGeom prst="left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ar-EG"/>
            </a:p>
          </p:txBody>
        </p:sp>
        <p:sp>
          <p:nvSpPr>
            <p:cNvPr id="17" name="مستطيل مستدير الزوايا 16"/>
            <p:cNvSpPr/>
            <p:nvPr/>
          </p:nvSpPr>
          <p:spPr>
            <a:xfrm>
              <a:off x="713216" y="5228332"/>
              <a:ext cx="3144404" cy="428628"/>
            </a:xfrm>
            <a:prstGeom prst="roundRect">
              <a:avLst/>
            </a:prstGeom>
            <a:solidFill>
              <a:schemeClr val="tx1">
                <a:lumMod val="95000"/>
                <a:lumOff val="5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400" b="1" dirty="0" smtClean="0"/>
                <a:t>اختبار </a:t>
              </a:r>
              <a:r>
                <a:rPr lang="ar-EG" sz="1400" b="1" dirty="0"/>
                <a:t>الاستعداد الأكاديمي لدراسة الطب</a:t>
              </a:r>
              <a:endParaRPr lang="ar-EG" sz="1400" dirty="0"/>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p:cNvGrpSpPr/>
          <p:nvPr/>
        </p:nvGrpSpPr>
        <p:grpSpPr>
          <a:xfrm>
            <a:off x="0" y="71414"/>
            <a:ext cx="9144000" cy="6786586"/>
            <a:chOff x="0" y="71414"/>
            <a:chExt cx="9144000" cy="6786586"/>
          </a:xfrm>
        </p:grpSpPr>
        <p:sp>
          <p:nvSpPr>
            <p:cNvPr id="5" name="مستطيل 4"/>
            <p:cNvSpPr/>
            <p:nvPr/>
          </p:nvSpPr>
          <p:spPr>
            <a:xfrm>
              <a:off x="0" y="142852"/>
              <a:ext cx="9144000" cy="571504"/>
            </a:xfrm>
            <a:prstGeom prst="rect">
              <a:avLst/>
            </a:prstGeom>
          </p:spPr>
          <p:style>
            <a:lnRef idx="1">
              <a:schemeClr val="accent6"/>
            </a:lnRef>
            <a:fillRef idx="3">
              <a:schemeClr val="accent6"/>
            </a:fillRef>
            <a:effectRef idx="2">
              <a:schemeClr val="accent6"/>
            </a:effectRef>
            <a:fontRef idx="minor">
              <a:schemeClr val="lt1"/>
            </a:fontRef>
          </p:style>
          <p:txBody>
            <a:bodyPr rtlCol="1" anchor="ctr"/>
            <a:lstStyle/>
            <a:p>
              <a:endParaRPr lang="en-US" sz="2400" dirty="0">
                <a:cs typeface="AF_Taif Normal" pitchFamily="2" charset="-78"/>
              </a:endParaRPr>
            </a:p>
          </p:txBody>
        </p:sp>
        <p:sp>
          <p:nvSpPr>
            <p:cNvPr id="6" name="Rectangle 1"/>
            <p:cNvSpPr>
              <a:spLocks noChangeArrowheads="1"/>
            </p:cNvSpPr>
            <p:nvPr/>
          </p:nvSpPr>
          <p:spPr bwMode="auto">
            <a:xfrm>
              <a:off x="270184" y="71414"/>
              <a:ext cx="8513869" cy="400061"/>
            </a:xfrm>
            <a:prstGeom prst="rect">
              <a:avLst/>
            </a:prstGeom>
            <a:noFill/>
            <a:ln w="9525">
              <a:noFill/>
              <a:miter lim="800000"/>
              <a:headEnd/>
              <a:tailEnd/>
            </a:ln>
            <a:effectLst/>
          </p:spPr>
          <p:txBody>
            <a:bodyPr vert="horz" wrap="none" lIns="91440" tIns="152352" rIns="91440" bIns="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EG" sz="1600" i="0" u="none" strike="noStrike" cap="none" normalizeH="0" baseline="0" dirty="0" smtClean="0">
                  <a:ln>
                    <a:noFill/>
                  </a:ln>
                  <a:solidFill>
                    <a:schemeClr val="bg1"/>
                  </a:solidFill>
                  <a:effectLst/>
                  <a:latin typeface="Times New Roman" pitchFamily="18" charset="0"/>
                  <a:cs typeface="AdvertisingBold" pitchFamily="2" charset="-78"/>
                </a:rPr>
                <a:t>تفاصيل المخرجات خلال الفترة من 2010/10/1 – 2010/12/31م </a:t>
              </a:r>
              <a:r>
                <a:rPr kumimoji="0" lang="ar-EG" sz="1600" i="0" u="none" strike="noStrike" cap="none" normalizeH="0" baseline="0" dirty="0" smtClean="0">
                  <a:ln>
                    <a:noFill/>
                  </a:ln>
                  <a:solidFill>
                    <a:schemeClr val="bg1"/>
                  </a:solidFill>
                  <a:effectLst/>
                  <a:latin typeface="Calibri" pitchFamily="34" charset="0"/>
                  <a:ea typeface="Times New Roman" pitchFamily="18" charset="0"/>
                  <a:cs typeface="AdvertisingBold" pitchFamily="2" charset="-78"/>
                </a:rPr>
                <a:t>المخرجات المناظرة للهدف رقم (1) :</a:t>
              </a:r>
              <a:endParaRPr kumimoji="0" lang="ar-EG" sz="1600" i="0" u="none" strike="noStrike" cap="none" normalizeH="0" baseline="0" dirty="0" smtClean="0">
                <a:ln>
                  <a:noFill/>
                </a:ln>
                <a:solidFill>
                  <a:schemeClr val="bg1"/>
                </a:solidFill>
                <a:effectLst/>
                <a:latin typeface="Arial" pitchFamily="34" charset="0"/>
                <a:cs typeface="AdvertisingBold" pitchFamily="2" charset="-78"/>
              </a:endParaRPr>
            </a:p>
          </p:txBody>
        </p:sp>
        <p:grpSp>
          <p:nvGrpSpPr>
            <p:cNvPr id="7" name="مجموعة 42"/>
            <p:cNvGrpSpPr/>
            <p:nvPr/>
          </p:nvGrpSpPr>
          <p:grpSpPr>
            <a:xfrm>
              <a:off x="27864" y="928670"/>
              <a:ext cx="9072594" cy="857256"/>
              <a:chOff x="71406" y="928670"/>
              <a:chExt cx="9072594" cy="857256"/>
            </a:xfrm>
          </p:grpSpPr>
          <p:sp>
            <p:nvSpPr>
              <p:cNvPr id="41" name="مستطيل مستدير الزوايا 7"/>
              <p:cNvSpPr/>
              <p:nvPr/>
            </p:nvSpPr>
            <p:spPr>
              <a:xfrm>
                <a:off x="6929454" y="928670"/>
                <a:ext cx="2214546" cy="857256"/>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EG" sz="2400" dirty="0">
                    <a:cs typeface="AF_Taif Normal" pitchFamily="2" charset="-78"/>
                  </a:rPr>
                  <a:t>المخرجات</a:t>
                </a:r>
              </a:p>
            </p:txBody>
          </p:sp>
          <p:sp>
            <p:nvSpPr>
              <p:cNvPr id="42" name="مستطيل مستدير الزوايا 41"/>
              <p:cNvSpPr/>
              <p:nvPr/>
            </p:nvSpPr>
            <p:spPr>
              <a:xfrm>
                <a:off x="3571868" y="928670"/>
                <a:ext cx="1070438" cy="85725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050" b="1" dirty="0"/>
                  <a:t>نسبة الإنجاز المتوقع طبقا للإطار </a:t>
                </a:r>
                <a:r>
                  <a:rPr lang="ar-EG" sz="1050" b="1" dirty="0" err="1" smtClean="0"/>
                  <a:t>الزمنى</a:t>
                </a:r>
                <a:endParaRPr lang="en-US" sz="1050" dirty="0"/>
              </a:p>
            </p:txBody>
          </p:sp>
          <p:sp>
            <p:nvSpPr>
              <p:cNvPr id="43" name="مستطيل مستدير الزوايا 42"/>
              <p:cNvSpPr/>
              <p:nvPr/>
            </p:nvSpPr>
            <p:spPr>
              <a:xfrm>
                <a:off x="1500166" y="928670"/>
                <a:ext cx="986750" cy="85725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b="1" dirty="0" smtClean="0"/>
                  <a:t>المشاركين </a:t>
                </a:r>
                <a:r>
                  <a:rPr lang="ar-EG" sz="1100" b="1" dirty="0"/>
                  <a:t>في </a:t>
                </a:r>
                <a:r>
                  <a:rPr lang="ar-EG" sz="1100" b="1" dirty="0" smtClean="0"/>
                  <a:t>التنفيذ</a:t>
                </a:r>
                <a:endParaRPr lang="en-US" sz="1100" dirty="0"/>
              </a:p>
            </p:txBody>
          </p:sp>
          <p:grpSp>
            <p:nvGrpSpPr>
              <p:cNvPr id="44" name="مجموعة 17"/>
              <p:cNvGrpSpPr/>
              <p:nvPr/>
            </p:nvGrpSpPr>
            <p:grpSpPr>
              <a:xfrm>
                <a:off x="4643438" y="928670"/>
                <a:ext cx="2214578" cy="857256"/>
                <a:chOff x="5143504" y="928670"/>
                <a:chExt cx="2214578" cy="857256"/>
              </a:xfrm>
            </p:grpSpPr>
            <p:sp>
              <p:nvSpPr>
                <p:cNvPr id="47" name="مستطيل مستدير الزوايا 8"/>
                <p:cNvSpPr/>
                <p:nvPr/>
              </p:nvSpPr>
              <p:spPr>
                <a:xfrm>
                  <a:off x="5143536" y="928670"/>
                  <a:ext cx="2214546" cy="85725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8" name="مربع نص 11"/>
                <p:cNvSpPr txBox="1"/>
                <p:nvPr/>
              </p:nvSpPr>
              <p:spPr>
                <a:xfrm>
                  <a:off x="5143504" y="928670"/>
                  <a:ext cx="2143140" cy="369332"/>
                </a:xfrm>
                <a:prstGeom prst="rect">
                  <a:avLst/>
                </a:prstGeom>
                <a:noFill/>
              </p:spPr>
              <p:txBody>
                <a:bodyPr wrap="square" rtlCol="1">
                  <a:spAutoFit/>
                </a:bodyPr>
                <a:lstStyle/>
                <a:p>
                  <a:pPr algn="ctr"/>
                  <a:r>
                    <a:rPr lang="ar-EG" dirty="0" smtClean="0"/>
                    <a:t>فترة التنفيذ</a:t>
                  </a:r>
                  <a:endParaRPr lang="ar-EG" dirty="0"/>
                </a:p>
              </p:txBody>
            </p:sp>
            <p:sp>
              <p:nvSpPr>
                <p:cNvPr id="49" name="مستطيل ذو زاويتين مستديرتين في نفس الجانب 12"/>
                <p:cNvSpPr/>
                <p:nvPr/>
              </p:nvSpPr>
              <p:spPr>
                <a:xfrm>
                  <a:off x="6286512" y="1414222"/>
                  <a:ext cx="928694" cy="357190"/>
                </a:xfrm>
                <a:prstGeom prst="round2SameRect">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ar-EG" dirty="0" smtClean="0"/>
                    <a:t>البداية</a:t>
                  </a:r>
                  <a:endParaRPr lang="ar-EG" dirty="0"/>
                </a:p>
              </p:txBody>
            </p:sp>
            <p:sp>
              <p:nvSpPr>
                <p:cNvPr id="50" name="مستطيل ذو زاويتين مستديرتين في نفس الجانب 13"/>
                <p:cNvSpPr/>
                <p:nvPr/>
              </p:nvSpPr>
              <p:spPr>
                <a:xfrm>
                  <a:off x="5286380" y="1414222"/>
                  <a:ext cx="928694" cy="357190"/>
                </a:xfrm>
                <a:prstGeom prst="round2SameRect">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ar-EG" dirty="0" smtClean="0"/>
                    <a:t>النهاية</a:t>
                  </a:r>
                  <a:endParaRPr lang="ar-EG" dirty="0"/>
                </a:p>
              </p:txBody>
            </p:sp>
          </p:grpSp>
          <p:sp>
            <p:nvSpPr>
              <p:cNvPr id="45" name="مستطيل مستدير الزوايا 44"/>
              <p:cNvSpPr/>
              <p:nvPr/>
            </p:nvSpPr>
            <p:spPr>
              <a:xfrm>
                <a:off x="2500298" y="928670"/>
                <a:ext cx="1070438" cy="857256"/>
              </a:xfrm>
              <a:prstGeom prst="roundRect">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1050" b="1" dirty="0"/>
                  <a:t>نسبة تقييم </a:t>
                </a:r>
                <a:r>
                  <a:rPr lang="ar-EG" sz="1050" b="1" dirty="0" err="1"/>
                  <a:t>ماتم</a:t>
                </a:r>
                <a:r>
                  <a:rPr lang="ar-EG" sz="1050" b="1" dirty="0"/>
                  <a:t> انجازه</a:t>
                </a:r>
                <a:endParaRPr lang="en-US" sz="1050" dirty="0"/>
              </a:p>
              <a:p>
                <a:r>
                  <a:rPr lang="ar-EG" sz="1050" b="1" dirty="0"/>
                  <a:t>(0-100%)</a:t>
                </a:r>
                <a:endParaRPr lang="en-US" sz="1050" dirty="0"/>
              </a:p>
            </p:txBody>
          </p:sp>
          <p:sp>
            <p:nvSpPr>
              <p:cNvPr id="46" name="مستطيل مستدير الزوايا 15"/>
              <p:cNvSpPr/>
              <p:nvPr/>
            </p:nvSpPr>
            <p:spPr>
              <a:xfrm>
                <a:off x="71406" y="928670"/>
                <a:ext cx="1415346" cy="857256"/>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b="1" dirty="0" smtClean="0"/>
                  <a:t>ملاحظات</a:t>
                </a:r>
              </a:p>
              <a:p>
                <a:pPr algn="ctr"/>
                <a:r>
                  <a:rPr lang="ar-EG" sz="1100" b="1" dirty="0"/>
                  <a:t>أدلة وشواهد</a:t>
                </a:r>
                <a:endParaRPr lang="en-US" sz="1100" dirty="0"/>
              </a:p>
            </p:txBody>
          </p:sp>
        </p:grpSp>
        <p:grpSp>
          <p:nvGrpSpPr>
            <p:cNvPr id="8" name="مجموعة 43"/>
            <p:cNvGrpSpPr/>
            <p:nvPr/>
          </p:nvGrpSpPr>
          <p:grpSpPr>
            <a:xfrm>
              <a:off x="27896" y="1857364"/>
              <a:ext cx="9072562" cy="2857520"/>
              <a:chOff x="27896" y="1500174"/>
              <a:chExt cx="9072562" cy="2857520"/>
            </a:xfrm>
          </p:grpSpPr>
          <p:grpSp>
            <p:nvGrpSpPr>
              <p:cNvPr id="18" name="مجموعة 41"/>
              <p:cNvGrpSpPr/>
              <p:nvPr/>
            </p:nvGrpSpPr>
            <p:grpSpPr>
              <a:xfrm>
                <a:off x="27896" y="1571612"/>
                <a:ext cx="9072562" cy="2786082"/>
                <a:chOff x="27896" y="1571612"/>
                <a:chExt cx="9072562" cy="2786082"/>
              </a:xfrm>
            </p:grpSpPr>
            <p:sp>
              <p:nvSpPr>
                <p:cNvPr id="20" name="مربع نص 19"/>
                <p:cNvSpPr txBox="1"/>
                <p:nvPr/>
              </p:nvSpPr>
              <p:spPr>
                <a:xfrm>
                  <a:off x="6885912" y="1571612"/>
                  <a:ext cx="2214546" cy="830997"/>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pPr lvl="0"/>
                  <a:r>
                    <a:rPr lang="ar-EG" sz="1600" b="1" dirty="0" smtClean="0">
                      <a:latin typeface="Times New Roman" pitchFamily="18" charset="0"/>
                      <a:cs typeface="Times New Roman" pitchFamily="18" charset="0"/>
                    </a:rPr>
                    <a:t>      </a:t>
                  </a:r>
                  <a:r>
                    <a:rPr lang="ar-EG" sz="1600" b="1" dirty="0">
                      <a:latin typeface="Times New Roman" pitchFamily="18" charset="0"/>
                      <a:cs typeface="Times New Roman" pitchFamily="18" charset="0"/>
                    </a:rPr>
                    <a:t>صورة نهائية من المكافئ (1) لاختبار الاستعداد الأكاديمي لدراسة الطب</a:t>
                  </a:r>
                  <a:endParaRPr lang="en-US" sz="1600" b="1" dirty="0">
                    <a:latin typeface="Times New Roman" pitchFamily="18" charset="0"/>
                    <a:cs typeface="Times New Roman" pitchFamily="18" charset="0"/>
                  </a:endParaRPr>
                </a:p>
              </p:txBody>
            </p:sp>
            <p:grpSp>
              <p:nvGrpSpPr>
                <p:cNvPr id="21" name="مجموعة 25"/>
                <p:cNvGrpSpPr/>
                <p:nvPr/>
              </p:nvGrpSpPr>
              <p:grpSpPr>
                <a:xfrm>
                  <a:off x="4714876" y="2571744"/>
                  <a:ext cx="2000264" cy="357190"/>
                  <a:chOff x="4714876" y="2571744"/>
                  <a:chExt cx="2000264" cy="357190"/>
                </a:xfrm>
              </p:grpSpPr>
              <p:sp>
                <p:nvSpPr>
                  <p:cNvPr id="39" name="مستطيل مستدير الزوايا 19"/>
                  <p:cNvSpPr/>
                  <p:nvPr/>
                </p:nvSpPr>
                <p:spPr>
                  <a:xfrm>
                    <a:off x="5715008"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smtClean="0">
                        <a:solidFill>
                          <a:schemeClr val="bg1"/>
                        </a:solidFill>
                      </a:rPr>
                      <a:t>2010/11/7</a:t>
                    </a:r>
                    <a:endParaRPr lang="ar-EG" sz="900" dirty="0">
                      <a:solidFill>
                        <a:schemeClr val="bg1"/>
                      </a:solidFill>
                    </a:endParaRPr>
                  </a:p>
                </p:txBody>
              </p:sp>
              <p:sp>
                <p:nvSpPr>
                  <p:cNvPr id="40" name="مستطيل مستدير الزوايا 20"/>
                  <p:cNvSpPr/>
                  <p:nvPr/>
                </p:nvSpPr>
                <p:spPr>
                  <a:xfrm>
                    <a:off x="4714876"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smtClean="0">
                        <a:solidFill>
                          <a:schemeClr val="bg1"/>
                        </a:solidFill>
                      </a:rPr>
                      <a:t>2010/11/7</a:t>
                    </a:r>
                    <a:endParaRPr lang="ar-EG" sz="1100" dirty="0">
                      <a:solidFill>
                        <a:schemeClr val="bg1"/>
                      </a:solidFill>
                    </a:endParaRPr>
                  </a:p>
                </p:txBody>
              </p:sp>
            </p:grpSp>
            <p:grpSp>
              <p:nvGrpSpPr>
                <p:cNvPr id="22" name="مجموعة 24"/>
                <p:cNvGrpSpPr/>
                <p:nvPr/>
              </p:nvGrpSpPr>
              <p:grpSpPr>
                <a:xfrm>
                  <a:off x="6814474" y="2571744"/>
                  <a:ext cx="2285984" cy="1785950"/>
                  <a:chOff x="6814474" y="2571744"/>
                  <a:chExt cx="2285984" cy="1785950"/>
                </a:xfrm>
              </p:grpSpPr>
              <p:sp>
                <p:nvSpPr>
                  <p:cNvPr id="36" name="مستطيل مستدير الزوايا 21"/>
                  <p:cNvSpPr/>
                  <p:nvPr/>
                </p:nvSpPr>
                <p:spPr>
                  <a:xfrm>
                    <a:off x="6814474" y="2571744"/>
                    <a:ext cx="2285984"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EG" dirty="0">
                        <a:cs typeface="AdvertisingBold" pitchFamily="2" charset="-78"/>
                      </a:rPr>
                      <a:t>تحكيم الاختبار </a:t>
                    </a:r>
                    <a:endParaRPr lang="en-US" dirty="0">
                      <a:cs typeface="AdvertisingBold" pitchFamily="2" charset="-78"/>
                    </a:endParaRPr>
                  </a:p>
                </p:txBody>
              </p:sp>
              <p:sp>
                <p:nvSpPr>
                  <p:cNvPr id="37" name="مستطيل مستدير الزوايا 22"/>
                  <p:cNvSpPr/>
                  <p:nvPr/>
                </p:nvSpPr>
                <p:spPr>
                  <a:xfrm>
                    <a:off x="6814474" y="3143248"/>
                    <a:ext cx="2285984"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EG" sz="1400" dirty="0">
                        <a:cs typeface="AdvertisingBold" pitchFamily="2" charset="-78"/>
                      </a:rPr>
                      <a:t>مراجعة تقارير </a:t>
                    </a:r>
                    <a:r>
                      <a:rPr lang="ar-EG" sz="1400" dirty="0" smtClean="0">
                        <a:cs typeface="AdvertisingBold" pitchFamily="2" charset="-78"/>
                      </a:rPr>
                      <a:t>المحكمين</a:t>
                    </a:r>
                    <a:endParaRPr lang="en-US" sz="1400" dirty="0">
                      <a:cs typeface="AdvertisingBold" pitchFamily="2" charset="-78"/>
                    </a:endParaRPr>
                  </a:p>
                </p:txBody>
              </p:sp>
              <p:sp>
                <p:nvSpPr>
                  <p:cNvPr id="38" name="مستطيل مستدير الزوايا 37"/>
                  <p:cNvSpPr/>
                  <p:nvPr/>
                </p:nvSpPr>
                <p:spPr>
                  <a:xfrm>
                    <a:off x="6814474" y="3643314"/>
                    <a:ext cx="2285984"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EG" sz="1200" dirty="0">
                        <a:cs typeface="AdvertisingBold" pitchFamily="2" charset="-78"/>
                      </a:rPr>
                      <a:t>إعداد الاختبار المكافئ في صورته النهائية بعد مراجعة تقارير المحكمين </a:t>
                    </a:r>
                    <a:r>
                      <a:rPr lang="ar-EG" sz="1200" dirty="0" smtClean="0">
                        <a:cs typeface="AdvertisingBold" pitchFamily="2" charset="-78"/>
                      </a:rPr>
                      <a:t>.</a:t>
                    </a:r>
                    <a:endParaRPr lang="en-US" sz="1200" dirty="0">
                      <a:cs typeface="AdvertisingBold" pitchFamily="2" charset="-78"/>
                    </a:endParaRPr>
                  </a:p>
                </p:txBody>
              </p:sp>
            </p:grpSp>
            <p:grpSp>
              <p:nvGrpSpPr>
                <p:cNvPr id="23" name="مجموعة 26"/>
                <p:cNvGrpSpPr/>
                <p:nvPr/>
              </p:nvGrpSpPr>
              <p:grpSpPr>
                <a:xfrm>
                  <a:off x="4714876" y="3171144"/>
                  <a:ext cx="2000264" cy="357190"/>
                  <a:chOff x="4714876" y="2571744"/>
                  <a:chExt cx="2000264" cy="357190"/>
                </a:xfrm>
              </p:grpSpPr>
              <p:sp>
                <p:nvSpPr>
                  <p:cNvPr id="34" name="مستطيل مستدير الزوايا 33"/>
                  <p:cNvSpPr/>
                  <p:nvPr/>
                </p:nvSpPr>
                <p:spPr>
                  <a:xfrm>
                    <a:off x="5715008"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2010/11/8</a:t>
                    </a:r>
                  </a:p>
                </p:txBody>
              </p:sp>
              <p:sp>
                <p:nvSpPr>
                  <p:cNvPr id="35" name="مستطيل مستدير الزوايا 34"/>
                  <p:cNvSpPr/>
                  <p:nvPr/>
                </p:nvSpPr>
                <p:spPr>
                  <a:xfrm>
                    <a:off x="4714876"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2010/11/15</a:t>
                    </a:r>
                  </a:p>
                </p:txBody>
              </p:sp>
            </p:grpSp>
            <p:grpSp>
              <p:nvGrpSpPr>
                <p:cNvPr id="24" name="مجموعة 29"/>
                <p:cNvGrpSpPr/>
                <p:nvPr/>
              </p:nvGrpSpPr>
              <p:grpSpPr>
                <a:xfrm>
                  <a:off x="4714876" y="3786190"/>
                  <a:ext cx="1985750" cy="357190"/>
                  <a:chOff x="4729390" y="2571744"/>
                  <a:chExt cx="1985750" cy="357190"/>
                </a:xfrm>
              </p:grpSpPr>
              <p:sp>
                <p:nvSpPr>
                  <p:cNvPr id="32" name="مستطيل مستدير الزوايا 31"/>
                  <p:cNvSpPr/>
                  <p:nvPr/>
                </p:nvSpPr>
                <p:spPr>
                  <a:xfrm>
                    <a:off x="5729522" y="2571744"/>
                    <a:ext cx="985618"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2010/11/16</a:t>
                    </a:r>
                  </a:p>
                </p:txBody>
              </p:sp>
              <p:sp>
                <p:nvSpPr>
                  <p:cNvPr id="33" name="مستطيل مستدير الزوايا 32"/>
                  <p:cNvSpPr/>
                  <p:nvPr/>
                </p:nvSpPr>
                <p:spPr>
                  <a:xfrm>
                    <a:off x="4729390"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2010/11/30</a:t>
                    </a:r>
                  </a:p>
                </p:txBody>
              </p:sp>
            </p:grpSp>
            <p:sp>
              <p:nvSpPr>
                <p:cNvPr id="25" name="مستطيل مستدير الزوايا 24"/>
                <p:cNvSpPr/>
                <p:nvPr/>
              </p:nvSpPr>
              <p:spPr>
                <a:xfrm>
                  <a:off x="3643306" y="2571744"/>
                  <a:ext cx="928694" cy="1428760"/>
                </a:xfrm>
                <a:prstGeom prst="round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sp>
              <p:nvSpPr>
                <p:cNvPr id="26" name="مستطيل مستدير الزوايا 25"/>
                <p:cNvSpPr/>
                <p:nvPr/>
              </p:nvSpPr>
              <p:spPr>
                <a:xfrm>
                  <a:off x="2571736" y="2571744"/>
                  <a:ext cx="928694" cy="1428760"/>
                </a:xfrm>
                <a:prstGeom prst="roundRect">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grpSp>
              <p:nvGrpSpPr>
                <p:cNvPr id="27" name="مجموعة 37"/>
                <p:cNvGrpSpPr/>
                <p:nvPr/>
              </p:nvGrpSpPr>
              <p:grpSpPr>
                <a:xfrm>
                  <a:off x="1857356" y="2644314"/>
                  <a:ext cx="357190" cy="1285884"/>
                  <a:chOff x="1785918" y="2571744"/>
                  <a:chExt cx="357190" cy="1285884"/>
                </a:xfrm>
              </p:grpSpPr>
              <p:sp>
                <p:nvSpPr>
                  <p:cNvPr id="29" name="مستطيل مستدير الزوايا 28"/>
                  <p:cNvSpPr/>
                  <p:nvPr/>
                </p:nvSpPr>
                <p:spPr>
                  <a:xfrm>
                    <a:off x="1785918" y="2571744"/>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4</a:t>
                    </a:r>
                    <a:endParaRPr lang="ar-EG" sz="900" b="1" dirty="0">
                      <a:solidFill>
                        <a:schemeClr val="bg1"/>
                      </a:solidFill>
                      <a:latin typeface="Times New Roman" pitchFamily="18" charset="0"/>
                      <a:cs typeface="Times New Roman" pitchFamily="18" charset="0"/>
                    </a:endParaRPr>
                  </a:p>
                </p:txBody>
              </p:sp>
              <p:sp>
                <p:nvSpPr>
                  <p:cNvPr id="30" name="مستطيل مستدير الزوايا 29"/>
                  <p:cNvSpPr/>
                  <p:nvPr/>
                </p:nvSpPr>
                <p:spPr>
                  <a:xfrm>
                    <a:off x="1785918" y="3043914"/>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4</a:t>
                    </a:r>
                    <a:endParaRPr lang="ar-EG" sz="900" b="1" dirty="0">
                      <a:solidFill>
                        <a:schemeClr val="bg1"/>
                      </a:solidFill>
                      <a:latin typeface="Times New Roman" pitchFamily="18" charset="0"/>
                      <a:cs typeface="Times New Roman" pitchFamily="18" charset="0"/>
                    </a:endParaRPr>
                  </a:p>
                </p:txBody>
              </p:sp>
              <p:sp>
                <p:nvSpPr>
                  <p:cNvPr id="31" name="مستطيل مستدير الزوايا 30"/>
                  <p:cNvSpPr/>
                  <p:nvPr/>
                </p:nvSpPr>
                <p:spPr>
                  <a:xfrm>
                    <a:off x="1785918" y="3500438"/>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4</a:t>
                    </a:r>
                    <a:endParaRPr lang="ar-EG" sz="900" b="1" dirty="0">
                      <a:solidFill>
                        <a:schemeClr val="bg1"/>
                      </a:solidFill>
                      <a:latin typeface="Times New Roman" pitchFamily="18" charset="0"/>
                      <a:cs typeface="Times New Roman" pitchFamily="18" charset="0"/>
                    </a:endParaRPr>
                  </a:p>
                </p:txBody>
              </p:sp>
            </p:grpSp>
            <p:sp>
              <p:nvSpPr>
                <p:cNvPr id="28" name="مستطيل مستدير الزوايا 27"/>
                <p:cNvSpPr/>
                <p:nvPr/>
              </p:nvSpPr>
              <p:spPr>
                <a:xfrm>
                  <a:off x="27896" y="2615286"/>
                  <a:ext cx="1586118" cy="1428760"/>
                </a:xfrm>
                <a:prstGeom prst="roundRect">
                  <a:avLst>
                    <a:gd name="adj" fmla="val 0"/>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EG" sz="1200" dirty="0">
                      <a:cs typeface="AdvertisingBold" pitchFamily="2" charset="-78"/>
                    </a:rPr>
                    <a:t>اختبار نهائي (مكافئ 1) في الاستعداد الأكاديمي لدراسة الطب (تخصصات علمية) بعد تحكيمه ومراجعته .</a:t>
                  </a:r>
                  <a:endParaRPr lang="en-US" sz="1200" dirty="0">
                    <a:cs typeface="AdvertisingBold" pitchFamily="2" charset="-78"/>
                  </a:endParaRPr>
                </a:p>
              </p:txBody>
            </p:sp>
          </p:grpSp>
          <p:sp>
            <p:nvSpPr>
              <p:cNvPr id="19" name="شكل بيضاوي 18"/>
              <p:cNvSpPr/>
              <p:nvPr/>
            </p:nvSpPr>
            <p:spPr>
              <a:xfrm>
                <a:off x="8801356" y="1500174"/>
                <a:ext cx="285752" cy="357190"/>
              </a:xfrm>
              <a:prstGeom prst="ellipse">
                <a:avLst/>
              </a:prstGeom>
              <a:solidFill>
                <a:srgbClr val="00B050"/>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dirty="0" smtClean="0">
                    <a:latin typeface="Times New Roman" pitchFamily="18" charset="0"/>
                    <a:cs typeface="Times New Roman" pitchFamily="18" charset="0"/>
                  </a:rPr>
                  <a:t>9</a:t>
                </a:r>
                <a:endParaRPr lang="ar-EG" sz="4000" dirty="0">
                  <a:latin typeface="Times New Roman" pitchFamily="18" charset="0"/>
                  <a:cs typeface="Times New Roman" pitchFamily="18" charset="0"/>
                </a:endParaRPr>
              </a:p>
            </p:txBody>
          </p:sp>
        </p:grpSp>
        <p:sp>
          <p:nvSpPr>
            <p:cNvPr id="9" name="مستطيل 8"/>
            <p:cNvSpPr/>
            <p:nvPr/>
          </p:nvSpPr>
          <p:spPr>
            <a:xfrm>
              <a:off x="0" y="5786454"/>
              <a:ext cx="9144000" cy="107154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dirty="0" smtClean="0">
                  <a:cs typeface="AF_Taif Normal" pitchFamily="2" charset="-78"/>
                </a:rPr>
                <a:t>ملخص مخرجات المشروع</a:t>
              </a:r>
              <a:endParaRPr lang="en-US" sz="2800" dirty="0" smtClean="0">
                <a:cs typeface="AF_Taif Normal" pitchFamily="2" charset="-78"/>
              </a:endParaRPr>
            </a:p>
          </p:txBody>
        </p:sp>
        <p:sp>
          <p:nvSpPr>
            <p:cNvPr id="10" name="سهم للأسفل 9"/>
            <p:cNvSpPr/>
            <p:nvPr/>
          </p:nvSpPr>
          <p:spPr>
            <a:xfrm>
              <a:off x="6215074" y="1928802"/>
              <a:ext cx="214314" cy="785818"/>
            </a:xfrm>
            <a:prstGeom prst="downArrow">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endParaRPr lang="ar-EG" dirty="0">
                <a:solidFill>
                  <a:schemeClr val="dk1"/>
                </a:solidFill>
              </a:endParaRPr>
            </a:p>
          </p:txBody>
        </p:sp>
        <p:sp>
          <p:nvSpPr>
            <p:cNvPr id="11" name="سهم للأسفل 10"/>
            <p:cNvSpPr/>
            <p:nvPr/>
          </p:nvSpPr>
          <p:spPr>
            <a:xfrm>
              <a:off x="5143504" y="1928802"/>
              <a:ext cx="214314" cy="785818"/>
            </a:xfrm>
            <a:prstGeom prst="downArrow">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endParaRPr lang="ar-EG" dirty="0">
                <a:solidFill>
                  <a:schemeClr val="dk1"/>
                </a:solidFill>
              </a:endParaRPr>
            </a:p>
          </p:txBody>
        </p:sp>
        <p:sp>
          <p:nvSpPr>
            <p:cNvPr id="12" name="سهم للأسفل 11"/>
            <p:cNvSpPr/>
            <p:nvPr/>
          </p:nvSpPr>
          <p:spPr>
            <a:xfrm>
              <a:off x="4000496" y="1928802"/>
              <a:ext cx="214314" cy="785818"/>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050" b="1" dirty="0"/>
            </a:p>
          </p:txBody>
        </p:sp>
        <p:sp>
          <p:nvSpPr>
            <p:cNvPr id="13" name="سهم للأسفل 12"/>
            <p:cNvSpPr/>
            <p:nvPr/>
          </p:nvSpPr>
          <p:spPr>
            <a:xfrm>
              <a:off x="2928926" y="1928802"/>
              <a:ext cx="214314" cy="785818"/>
            </a:xfrm>
            <a:prstGeom prst="downArrow">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EG" sz="1050" b="1" dirty="0"/>
            </a:p>
          </p:txBody>
        </p:sp>
        <p:sp>
          <p:nvSpPr>
            <p:cNvPr id="14" name="سهم للأسفل 13"/>
            <p:cNvSpPr/>
            <p:nvPr/>
          </p:nvSpPr>
          <p:spPr>
            <a:xfrm>
              <a:off x="1928794" y="1928802"/>
              <a:ext cx="214314" cy="785818"/>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100" b="1" dirty="0"/>
            </a:p>
          </p:txBody>
        </p:sp>
        <p:sp>
          <p:nvSpPr>
            <p:cNvPr id="15" name="سهم للأسفل 14"/>
            <p:cNvSpPr/>
            <p:nvPr/>
          </p:nvSpPr>
          <p:spPr>
            <a:xfrm>
              <a:off x="642910" y="1928802"/>
              <a:ext cx="214314" cy="785818"/>
            </a:xfrm>
            <a:prstGeom prst="downArrow">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100" b="1" dirty="0"/>
            </a:p>
          </p:txBody>
        </p:sp>
        <p:sp>
          <p:nvSpPr>
            <p:cNvPr id="16" name="سهم إلى اليسار 15"/>
            <p:cNvSpPr/>
            <p:nvPr/>
          </p:nvSpPr>
          <p:spPr>
            <a:xfrm>
              <a:off x="71406" y="5214950"/>
              <a:ext cx="571504" cy="428628"/>
            </a:xfrm>
            <a:prstGeom prst="left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ar-EG"/>
            </a:p>
          </p:txBody>
        </p:sp>
        <p:sp>
          <p:nvSpPr>
            <p:cNvPr id="17" name="مستطيل مستدير الزوايا 16"/>
            <p:cNvSpPr/>
            <p:nvPr/>
          </p:nvSpPr>
          <p:spPr>
            <a:xfrm>
              <a:off x="713216" y="5228332"/>
              <a:ext cx="3144404" cy="428628"/>
            </a:xfrm>
            <a:prstGeom prst="roundRect">
              <a:avLst/>
            </a:prstGeom>
            <a:solidFill>
              <a:schemeClr val="tx1">
                <a:lumMod val="95000"/>
                <a:lumOff val="5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400" b="1" dirty="0" smtClean="0"/>
                <a:t>اختبار </a:t>
              </a:r>
              <a:r>
                <a:rPr lang="ar-EG" sz="1400" b="1" dirty="0"/>
                <a:t>الاستعداد الأكاديمي لدراسة الهندسة</a:t>
              </a:r>
              <a:endParaRPr lang="ar-EG" sz="1400" dirty="0"/>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p:cNvGrpSpPr/>
          <p:nvPr/>
        </p:nvGrpSpPr>
        <p:grpSpPr>
          <a:xfrm>
            <a:off x="0" y="71414"/>
            <a:ext cx="9144000" cy="6786586"/>
            <a:chOff x="0" y="71414"/>
            <a:chExt cx="9144000" cy="6786586"/>
          </a:xfrm>
        </p:grpSpPr>
        <p:sp>
          <p:nvSpPr>
            <p:cNvPr id="5" name="مستطيل 4"/>
            <p:cNvSpPr/>
            <p:nvPr/>
          </p:nvSpPr>
          <p:spPr>
            <a:xfrm>
              <a:off x="0" y="142852"/>
              <a:ext cx="9144000" cy="571504"/>
            </a:xfrm>
            <a:prstGeom prst="rect">
              <a:avLst/>
            </a:prstGeom>
          </p:spPr>
          <p:style>
            <a:lnRef idx="1">
              <a:schemeClr val="accent6"/>
            </a:lnRef>
            <a:fillRef idx="3">
              <a:schemeClr val="accent6"/>
            </a:fillRef>
            <a:effectRef idx="2">
              <a:schemeClr val="accent6"/>
            </a:effectRef>
            <a:fontRef idx="minor">
              <a:schemeClr val="lt1"/>
            </a:fontRef>
          </p:style>
          <p:txBody>
            <a:bodyPr rtlCol="1" anchor="ctr"/>
            <a:lstStyle/>
            <a:p>
              <a:endParaRPr lang="en-US" sz="2400" dirty="0">
                <a:cs typeface="AF_Taif Normal" pitchFamily="2" charset="-78"/>
              </a:endParaRPr>
            </a:p>
          </p:txBody>
        </p:sp>
        <p:sp>
          <p:nvSpPr>
            <p:cNvPr id="6" name="Rectangle 1"/>
            <p:cNvSpPr>
              <a:spLocks noChangeArrowheads="1"/>
            </p:cNvSpPr>
            <p:nvPr/>
          </p:nvSpPr>
          <p:spPr bwMode="auto">
            <a:xfrm>
              <a:off x="270184" y="71414"/>
              <a:ext cx="8513869" cy="400061"/>
            </a:xfrm>
            <a:prstGeom prst="rect">
              <a:avLst/>
            </a:prstGeom>
            <a:noFill/>
            <a:ln w="9525">
              <a:noFill/>
              <a:miter lim="800000"/>
              <a:headEnd/>
              <a:tailEnd/>
            </a:ln>
            <a:effectLst/>
          </p:spPr>
          <p:txBody>
            <a:bodyPr vert="horz" wrap="none" lIns="91440" tIns="152352" rIns="91440" bIns="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EG" sz="1600" i="0" u="none" strike="noStrike" cap="none" normalizeH="0" baseline="0" dirty="0" smtClean="0">
                  <a:ln>
                    <a:noFill/>
                  </a:ln>
                  <a:solidFill>
                    <a:schemeClr val="bg1"/>
                  </a:solidFill>
                  <a:effectLst/>
                  <a:latin typeface="Times New Roman" pitchFamily="18" charset="0"/>
                  <a:cs typeface="AdvertisingBold" pitchFamily="2" charset="-78"/>
                </a:rPr>
                <a:t>تفاصيل المخرجات خلال الفترة من 2010/10/1 – 2010/12/31م </a:t>
              </a:r>
              <a:r>
                <a:rPr kumimoji="0" lang="ar-EG" sz="1600" i="0" u="none" strike="noStrike" cap="none" normalizeH="0" baseline="0" dirty="0" smtClean="0">
                  <a:ln>
                    <a:noFill/>
                  </a:ln>
                  <a:solidFill>
                    <a:schemeClr val="bg1"/>
                  </a:solidFill>
                  <a:effectLst/>
                  <a:latin typeface="Calibri" pitchFamily="34" charset="0"/>
                  <a:ea typeface="Times New Roman" pitchFamily="18" charset="0"/>
                  <a:cs typeface="AdvertisingBold" pitchFamily="2" charset="-78"/>
                </a:rPr>
                <a:t>المخرجات المناظرة للهدف رقم (1) :</a:t>
              </a:r>
              <a:endParaRPr kumimoji="0" lang="ar-EG" sz="1600" i="0" u="none" strike="noStrike" cap="none" normalizeH="0" baseline="0" dirty="0" smtClean="0">
                <a:ln>
                  <a:noFill/>
                </a:ln>
                <a:solidFill>
                  <a:schemeClr val="bg1"/>
                </a:solidFill>
                <a:effectLst/>
                <a:latin typeface="Arial" pitchFamily="34" charset="0"/>
                <a:cs typeface="AdvertisingBold" pitchFamily="2" charset="-78"/>
              </a:endParaRPr>
            </a:p>
          </p:txBody>
        </p:sp>
        <p:grpSp>
          <p:nvGrpSpPr>
            <p:cNvPr id="7" name="مجموعة 42"/>
            <p:cNvGrpSpPr/>
            <p:nvPr/>
          </p:nvGrpSpPr>
          <p:grpSpPr>
            <a:xfrm>
              <a:off x="27864" y="928670"/>
              <a:ext cx="9072594" cy="857256"/>
              <a:chOff x="71406" y="928670"/>
              <a:chExt cx="9072594" cy="857256"/>
            </a:xfrm>
          </p:grpSpPr>
          <p:sp>
            <p:nvSpPr>
              <p:cNvPr id="41" name="مستطيل مستدير الزوايا 7"/>
              <p:cNvSpPr/>
              <p:nvPr/>
            </p:nvSpPr>
            <p:spPr>
              <a:xfrm>
                <a:off x="6929454" y="928670"/>
                <a:ext cx="2214546" cy="857256"/>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EG" sz="2400" dirty="0">
                    <a:cs typeface="AF_Taif Normal" pitchFamily="2" charset="-78"/>
                  </a:rPr>
                  <a:t>المخرجات</a:t>
                </a:r>
              </a:p>
            </p:txBody>
          </p:sp>
          <p:sp>
            <p:nvSpPr>
              <p:cNvPr id="42" name="مستطيل مستدير الزوايا 41"/>
              <p:cNvSpPr/>
              <p:nvPr/>
            </p:nvSpPr>
            <p:spPr>
              <a:xfrm>
                <a:off x="3571868" y="928670"/>
                <a:ext cx="1070438" cy="85725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050" b="1" dirty="0"/>
                  <a:t>نسبة الإنجاز المتوقع طبقا للإطار </a:t>
                </a:r>
                <a:r>
                  <a:rPr lang="ar-EG" sz="1050" b="1" dirty="0" err="1" smtClean="0"/>
                  <a:t>الزمنى</a:t>
                </a:r>
                <a:endParaRPr lang="en-US" sz="1050" dirty="0"/>
              </a:p>
            </p:txBody>
          </p:sp>
          <p:sp>
            <p:nvSpPr>
              <p:cNvPr id="43" name="مستطيل مستدير الزوايا 42"/>
              <p:cNvSpPr/>
              <p:nvPr/>
            </p:nvSpPr>
            <p:spPr>
              <a:xfrm>
                <a:off x="1500166" y="928670"/>
                <a:ext cx="986750" cy="85725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b="1" dirty="0" smtClean="0"/>
                  <a:t>المشاركين </a:t>
                </a:r>
                <a:r>
                  <a:rPr lang="ar-EG" sz="1100" b="1" dirty="0"/>
                  <a:t>في </a:t>
                </a:r>
                <a:r>
                  <a:rPr lang="ar-EG" sz="1100" b="1" dirty="0" smtClean="0"/>
                  <a:t>التنفيذ</a:t>
                </a:r>
                <a:endParaRPr lang="en-US" sz="1100" dirty="0"/>
              </a:p>
            </p:txBody>
          </p:sp>
          <p:grpSp>
            <p:nvGrpSpPr>
              <p:cNvPr id="44" name="مجموعة 17"/>
              <p:cNvGrpSpPr/>
              <p:nvPr/>
            </p:nvGrpSpPr>
            <p:grpSpPr>
              <a:xfrm>
                <a:off x="4643438" y="928670"/>
                <a:ext cx="2214578" cy="857256"/>
                <a:chOff x="5143504" y="928670"/>
                <a:chExt cx="2214578" cy="857256"/>
              </a:xfrm>
            </p:grpSpPr>
            <p:sp>
              <p:nvSpPr>
                <p:cNvPr id="47" name="مستطيل مستدير الزوايا 8"/>
                <p:cNvSpPr/>
                <p:nvPr/>
              </p:nvSpPr>
              <p:spPr>
                <a:xfrm>
                  <a:off x="5143536" y="928670"/>
                  <a:ext cx="2214546" cy="85725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8" name="مربع نص 11"/>
                <p:cNvSpPr txBox="1"/>
                <p:nvPr/>
              </p:nvSpPr>
              <p:spPr>
                <a:xfrm>
                  <a:off x="5143504" y="928670"/>
                  <a:ext cx="2143140" cy="369332"/>
                </a:xfrm>
                <a:prstGeom prst="rect">
                  <a:avLst/>
                </a:prstGeom>
                <a:noFill/>
              </p:spPr>
              <p:txBody>
                <a:bodyPr wrap="square" rtlCol="1">
                  <a:spAutoFit/>
                </a:bodyPr>
                <a:lstStyle/>
                <a:p>
                  <a:pPr algn="ctr"/>
                  <a:r>
                    <a:rPr lang="ar-EG" dirty="0" smtClean="0"/>
                    <a:t>فترة التنفيذ</a:t>
                  </a:r>
                  <a:endParaRPr lang="ar-EG" dirty="0"/>
                </a:p>
              </p:txBody>
            </p:sp>
            <p:sp>
              <p:nvSpPr>
                <p:cNvPr id="49" name="مستطيل ذو زاويتين مستديرتين في نفس الجانب 12"/>
                <p:cNvSpPr/>
                <p:nvPr/>
              </p:nvSpPr>
              <p:spPr>
                <a:xfrm>
                  <a:off x="6286512" y="1414222"/>
                  <a:ext cx="928694" cy="357190"/>
                </a:xfrm>
                <a:prstGeom prst="round2SameRect">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ar-EG" dirty="0" smtClean="0"/>
                    <a:t>البداية</a:t>
                  </a:r>
                  <a:endParaRPr lang="ar-EG" dirty="0"/>
                </a:p>
              </p:txBody>
            </p:sp>
            <p:sp>
              <p:nvSpPr>
                <p:cNvPr id="50" name="مستطيل ذو زاويتين مستديرتين في نفس الجانب 13"/>
                <p:cNvSpPr/>
                <p:nvPr/>
              </p:nvSpPr>
              <p:spPr>
                <a:xfrm>
                  <a:off x="5286380" y="1414222"/>
                  <a:ext cx="928694" cy="357190"/>
                </a:xfrm>
                <a:prstGeom prst="round2SameRect">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ar-EG" dirty="0" smtClean="0"/>
                    <a:t>النهاية</a:t>
                  </a:r>
                  <a:endParaRPr lang="ar-EG" dirty="0"/>
                </a:p>
              </p:txBody>
            </p:sp>
          </p:grpSp>
          <p:sp>
            <p:nvSpPr>
              <p:cNvPr id="45" name="مستطيل مستدير الزوايا 44"/>
              <p:cNvSpPr/>
              <p:nvPr/>
            </p:nvSpPr>
            <p:spPr>
              <a:xfrm>
                <a:off x="2500298" y="928670"/>
                <a:ext cx="1070438" cy="857256"/>
              </a:xfrm>
              <a:prstGeom prst="roundRect">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1050" b="1" dirty="0"/>
                  <a:t>نسبة تقييم </a:t>
                </a:r>
                <a:r>
                  <a:rPr lang="ar-EG" sz="1050" b="1" dirty="0" err="1"/>
                  <a:t>ماتم</a:t>
                </a:r>
                <a:r>
                  <a:rPr lang="ar-EG" sz="1050" b="1" dirty="0"/>
                  <a:t> انجازه</a:t>
                </a:r>
                <a:endParaRPr lang="en-US" sz="1050" dirty="0"/>
              </a:p>
              <a:p>
                <a:r>
                  <a:rPr lang="ar-EG" sz="1050" b="1" dirty="0"/>
                  <a:t>(0-100%)</a:t>
                </a:r>
                <a:endParaRPr lang="en-US" sz="1050" dirty="0"/>
              </a:p>
            </p:txBody>
          </p:sp>
          <p:sp>
            <p:nvSpPr>
              <p:cNvPr id="46" name="مستطيل مستدير الزوايا 15"/>
              <p:cNvSpPr/>
              <p:nvPr/>
            </p:nvSpPr>
            <p:spPr>
              <a:xfrm>
                <a:off x="71406" y="928670"/>
                <a:ext cx="1415346" cy="857256"/>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b="1" dirty="0" smtClean="0"/>
                  <a:t>ملاحظات</a:t>
                </a:r>
              </a:p>
              <a:p>
                <a:pPr algn="ctr"/>
                <a:r>
                  <a:rPr lang="ar-EG" sz="1100" b="1" dirty="0"/>
                  <a:t>أدلة وشواهد</a:t>
                </a:r>
                <a:endParaRPr lang="en-US" sz="1100" dirty="0"/>
              </a:p>
            </p:txBody>
          </p:sp>
        </p:grpSp>
        <p:grpSp>
          <p:nvGrpSpPr>
            <p:cNvPr id="8" name="مجموعة 43"/>
            <p:cNvGrpSpPr/>
            <p:nvPr/>
          </p:nvGrpSpPr>
          <p:grpSpPr>
            <a:xfrm>
              <a:off x="27896" y="1785926"/>
              <a:ext cx="9072562" cy="2928958"/>
              <a:chOff x="27896" y="1428736"/>
              <a:chExt cx="9072562" cy="2928958"/>
            </a:xfrm>
          </p:grpSpPr>
          <p:grpSp>
            <p:nvGrpSpPr>
              <p:cNvPr id="18" name="مجموعة 41"/>
              <p:cNvGrpSpPr/>
              <p:nvPr/>
            </p:nvGrpSpPr>
            <p:grpSpPr>
              <a:xfrm>
                <a:off x="27896" y="1571612"/>
                <a:ext cx="9072562" cy="2786082"/>
                <a:chOff x="27896" y="1571612"/>
                <a:chExt cx="9072562" cy="2786082"/>
              </a:xfrm>
            </p:grpSpPr>
            <p:sp>
              <p:nvSpPr>
                <p:cNvPr id="20" name="مربع نص 19"/>
                <p:cNvSpPr txBox="1"/>
                <p:nvPr/>
              </p:nvSpPr>
              <p:spPr>
                <a:xfrm>
                  <a:off x="6885912" y="1571612"/>
                  <a:ext cx="2214546" cy="830997"/>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pPr lvl="0"/>
                  <a:r>
                    <a:rPr lang="ar-EG" sz="1600" b="1" dirty="0" smtClean="0">
                      <a:latin typeface="Times New Roman" pitchFamily="18" charset="0"/>
                      <a:cs typeface="Times New Roman" pitchFamily="18" charset="0"/>
                    </a:rPr>
                    <a:t>            صورة </a:t>
                  </a:r>
                  <a:r>
                    <a:rPr lang="ar-EG" sz="1600" b="1" dirty="0">
                      <a:latin typeface="Times New Roman" pitchFamily="18" charset="0"/>
                      <a:cs typeface="Times New Roman" pitchFamily="18" charset="0"/>
                    </a:rPr>
                    <a:t>نهائية من المكافئ (1) لاختبار الاستعداد الأكاديمي لدراسة الهندسة</a:t>
                  </a:r>
                  <a:endParaRPr lang="en-US" sz="1600" b="1" dirty="0">
                    <a:latin typeface="Times New Roman" pitchFamily="18" charset="0"/>
                    <a:cs typeface="Times New Roman" pitchFamily="18" charset="0"/>
                  </a:endParaRPr>
                </a:p>
              </p:txBody>
            </p:sp>
            <p:grpSp>
              <p:nvGrpSpPr>
                <p:cNvPr id="21" name="مجموعة 25"/>
                <p:cNvGrpSpPr/>
                <p:nvPr/>
              </p:nvGrpSpPr>
              <p:grpSpPr>
                <a:xfrm>
                  <a:off x="4714876" y="2571744"/>
                  <a:ext cx="2000264" cy="357190"/>
                  <a:chOff x="4714876" y="2571744"/>
                  <a:chExt cx="2000264" cy="357190"/>
                </a:xfrm>
              </p:grpSpPr>
              <p:sp>
                <p:nvSpPr>
                  <p:cNvPr id="39" name="مستطيل مستدير الزوايا 19"/>
                  <p:cNvSpPr/>
                  <p:nvPr/>
                </p:nvSpPr>
                <p:spPr>
                  <a:xfrm>
                    <a:off x="5715008"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smtClean="0">
                        <a:solidFill>
                          <a:schemeClr val="bg1"/>
                        </a:solidFill>
                      </a:rPr>
                      <a:t>2010/11/7</a:t>
                    </a:r>
                    <a:endParaRPr lang="ar-EG" sz="900" dirty="0">
                      <a:solidFill>
                        <a:schemeClr val="bg1"/>
                      </a:solidFill>
                    </a:endParaRPr>
                  </a:p>
                </p:txBody>
              </p:sp>
              <p:sp>
                <p:nvSpPr>
                  <p:cNvPr id="40" name="مستطيل مستدير الزوايا 20"/>
                  <p:cNvSpPr/>
                  <p:nvPr/>
                </p:nvSpPr>
                <p:spPr>
                  <a:xfrm>
                    <a:off x="4714876"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smtClean="0">
                        <a:solidFill>
                          <a:schemeClr val="bg1"/>
                        </a:solidFill>
                      </a:rPr>
                      <a:t>2010/11/7</a:t>
                    </a:r>
                    <a:endParaRPr lang="ar-EG" sz="1100" dirty="0">
                      <a:solidFill>
                        <a:schemeClr val="bg1"/>
                      </a:solidFill>
                    </a:endParaRPr>
                  </a:p>
                </p:txBody>
              </p:sp>
            </p:grpSp>
            <p:grpSp>
              <p:nvGrpSpPr>
                <p:cNvPr id="22" name="مجموعة 24"/>
                <p:cNvGrpSpPr/>
                <p:nvPr/>
              </p:nvGrpSpPr>
              <p:grpSpPr>
                <a:xfrm>
                  <a:off x="6814474" y="2571744"/>
                  <a:ext cx="2285984" cy="1785950"/>
                  <a:chOff x="6814474" y="2571744"/>
                  <a:chExt cx="2285984" cy="1785950"/>
                </a:xfrm>
              </p:grpSpPr>
              <p:sp>
                <p:nvSpPr>
                  <p:cNvPr id="36" name="مستطيل مستدير الزوايا 21"/>
                  <p:cNvSpPr/>
                  <p:nvPr/>
                </p:nvSpPr>
                <p:spPr>
                  <a:xfrm>
                    <a:off x="6814474" y="2571744"/>
                    <a:ext cx="2285984"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EG" dirty="0">
                        <a:cs typeface="AdvertisingBold" pitchFamily="2" charset="-78"/>
                      </a:rPr>
                      <a:t>تحكيم الاختبار </a:t>
                    </a:r>
                    <a:endParaRPr lang="en-US" dirty="0">
                      <a:cs typeface="AdvertisingBold" pitchFamily="2" charset="-78"/>
                    </a:endParaRPr>
                  </a:p>
                </p:txBody>
              </p:sp>
              <p:sp>
                <p:nvSpPr>
                  <p:cNvPr id="37" name="مستطيل مستدير الزوايا 22"/>
                  <p:cNvSpPr/>
                  <p:nvPr/>
                </p:nvSpPr>
                <p:spPr>
                  <a:xfrm>
                    <a:off x="6814474" y="3143248"/>
                    <a:ext cx="2285984"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EG" sz="1400" dirty="0">
                        <a:cs typeface="AdvertisingBold" pitchFamily="2" charset="-78"/>
                      </a:rPr>
                      <a:t>مراجعة تقارير </a:t>
                    </a:r>
                    <a:r>
                      <a:rPr lang="ar-EG" sz="1400" dirty="0" smtClean="0">
                        <a:cs typeface="AdvertisingBold" pitchFamily="2" charset="-78"/>
                      </a:rPr>
                      <a:t>المحكمين</a:t>
                    </a:r>
                    <a:endParaRPr lang="en-US" sz="1400" dirty="0">
                      <a:cs typeface="AdvertisingBold" pitchFamily="2" charset="-78"/>
                    </a:endParaRPr>
                  </a:p>
                </p:txBody>
              </p:sp>
              <p:sp>
                <p:nvSpPr>
                  <p:cNvPr id="38" name="مستطيل مستدير الزوايا 37"/>
                  <p:cNvSpPr/>
                  <p:nvPr/>
                </p:nvSpPr>
                <p:spPr>
                  <a:xfrm>
                    <a:off x="6814474" y="3643314"/>
                    <a:ext cx="2285984"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EG" sz="1200" dirty="0">
                        <a:cs typeface="AdvertisingBold" pitchFamily="2" charset="-78"/>
                      </a:rPr>
                      <a:t>إعداد الاختبار المكافئ في صورته النهائية بعد مراجعة تقارير المحكمين </a:t>
                    </a:r>
                    <a:r>
                      <a:rPr lang="ar-EG" sz="1200" dirty="0" smtClean="0">
                        <a:cs typeface="AdvertisingBold" pitchFamily="2" charset="-78"/>
                      </a:rPr>
                      <a:t>.</a:t>
                    </a:r>
                    <a:endParaRPr lang="en-US" sz="1200" dirty="0">
                      <a:cs typeface="AdvertisingBold" pitchFamily="2" charset="-78"/>
                    </a:endParaRPr>
                  </a:p>
                </p:txBody>
              </p:sp>
            </p:grpSp>
            <p:grpSp>
              <p:nvGrpSpPr>
                <p:cNvPr id="23" name="مجموعة 26"/>
                <p:cNvGrpSpPr/>
                <p:nvPr/>
              </p:nvGrpSpPr>
              <p:grpSpPr>
                <a:xfrm>
                  <a:off x="4714876" y="3171144"/>
                  <a:ext cx="2000264" cy="357190"/>
                  <a:chOff x="4714876" y="2571744"/>
                  <a:chExt cx="2000264" cy="357190"/>
                </a:xfrm>
              </p:grpSpPr>
              <p:sp>
                <p:nvSpPr>
                  <p:cNvPr id="34" name="مستطيل مستدير الزوايا 33"/>
                  <p:cNvSpPr/>
                  <p:nvPr/>
                </p:nvSpPr>
                <p:spPr>
                  <a:xfrm>
                    <a:off x="5715008"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2010/11/8</a:t>
                    </a:r>
                  </a:p>
                </p:txBody>
              </p:sp>
              <p:sp>
                <p:nvSpPr>
                  <p:cNvPr id="35" name="مستطيل مستدير الزوايا 34"/>
                  <p:cNvSpPr/>
                  <p:nvPr/>
                </p:nvSpPr>
                <p:spPr>
                  <a:xfrm>
                    <a:off x="4714876"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2010/11/15</a:t>
                    </a:r>
                  </a:p>
                </p:txBody>
              </p:sp>
            </p:grpSp>
            <p:grpSp>
              <p:nvGrpSpPr>
                <p:cNvPr id="24" name="مجموعة 29"/>
                <p:cNvGrpSpPr/>
                <p:nvPr/>
              </p:nvGrpSpPr>
              <p:grpSpPr>
                <a:xfrm>
                  <a:off x="4714876" y="3786190"/>
                  <a:ext cx="1985750" cy="357190"/>
                  <a:chOff x="4729390" y="2571744"/>
                  <a:chExt cx="1985750" cy="357190"/>
                </a:xfrm>
              </p:grpSpPr>
              <p:sp>
                <p:nvSpPr>
                  <p:cNvPr id="32" name="مستطيل مستدير الزوايا 31"/>
                  <p:cNvSpPr/>
                  <p:nvPr/>
                </p:nvSpPr>
                <p:spPr>
                  <a:xfrm>
                    <a:off x="5729522" y="2571744"/>
                    <a:ext cx="985618"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2010/11/16</a:t>
                    </a:r>
                  </a:p>
                </p:txBody>
              </p:sp>
              <p:sp>
                <p:nvSpPr>
                  <p:cNvPr id="33" name="مستطيل مستدير الزوايا 32"/>
                  <p:cNvSpPr/>
                  <p:nvPr/>
                </p:nvSpPr>
                <p:spPr>
                  <a:xfrm>
                    <a:off x="4729390"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2010/11/30</a:t>
                    </a:r>
                  </a:p>
                </p:txBody>
              </p:sp>
            </p:grpSp>
            <p:sp>
              <p:nvSpPr>
                <p:cNvPr id="25" name="مستطيل مستدير الزوايا 24"/>
                <p:cNvSpPr/>
                <p:nvPr/>
              </p:nvSpPr>
              <p:spPr>
                <a:xfrm>
                  <a:off x="3643306" y="2571744"/>
                  <a:ext cx="928694" cy="1428760"/>
                </a:xfrm>
                <a:prstGeom prst="round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sp>
              <p:nvSpPr>
                <p:cNvPr id="26" name="مستطيل مستدير الزوايا 25"/>
                <p:cNvSpPr/>
                <p:nvPr/>
              </p:nvSpPr>
              <p:spPr>
                <a:xfrm>
                  <a:off x="2571736" y="2571744"/>
                  <a:ext cx="928694" cy="1428760"/>
                </a:xfrm>
                <a:prstGeom prst="roundRect">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grpSp>
              <p:nvGrpSpPr>
                <p:cNvPr id="27" name="مجموعة 37"/>
                <p:cNvGrpSpPr/>
                <p:nvPr/>
              </p:nvGrpSpPr>
              <p:grpSpPr>
                <a:xfrm>
                  <a:off x="1857356" y="2644314"/>
                  <a:ext cx="357190" cy="1285884"/>
                  <a:chOff x="1785918" y="2571744"/>
                  <a:chExt cx="357190" cy="1285884"/>
                </a:xfrm>
              </p:grpSpPr>
              <p:sp>
                <p:nvSpPr>
                  <p:cNvPr id="29" name="مستطيل مستدير الزوايا 28"/>
                  <p:cNvSpPr/>
                  <p:nvPr/>
                </p:nvSpPr>
                <p:spPr>
                  <a:xfrm>
                    <a:off x="1785918" y="2571744"/>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2</a:t>
                    </a:r>
                    <a:endParaRPr lang="ar-EG" sz="900" b="1" dirty="0">
                      <a:solidFill>
                        <a:schemeClr val="bg1"/>
                      </a:solidFill>
                      <a:latin typeface="Times New Roman" pitchFamily="18" charset="0"/>
                      <a:cs typeface="Times New Roman" pitchFamily="18" charset="0"/>
                    </a:endParaRPr>
                  </a:p>
                </p:txBody>
              </p:sp>
              <p:sp>
                <p:nvSpPr>
                  <p:cNvPr id="30" name="مستطيل مستدير الزوايا 29"/>
                  <p:cNvSpPr/>
                  <p:nvPr/>
                </p:nvSpPr>
                <p:spPr>
                  <a:xfrm>
                    <a:off x="1785918" y="3043914"/>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4</a:t>
                    </a:r>
                    <a:endParaRPr lang="ar-EG" sz="900" b="1" dirty="0">
                      <a:solidFill>
                        <a:schemeClr val="bg1"/>
                      </a:solidFill>
                      <a:latin typeface="Times New Roman" pitchFamily="18" charset="0"/>
                      <a:cs typeface="Times New Roman" pitchFamily="18" charset="0"/>
                    </a:endParaRPr>
                  </a:p>
                </p:txBody>
              </p:sp>
              <p:sp>
                <p:nvSpPr>
                  <p:cNvPr id="31" name="مستطيل مستدير الزوايا 30"/>
                  <p:cNvSpPr/>
                  <p:nvPr/>
                </p:nvSpPr>
                <p:spPr>
                  <a:xfrm>
                    <a:off x="1785918" y="3500438"/>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4</a:t>
                    </a:r>
                    <a:endParaRPr lang="ar-EG" sz="900" b="1" dirty="0">
                      <a:solidFill>
                        <a:schemeClr val="bg1"/>
                      </a:solidFill>
                      <a:latin typeface="Times New Roman" pitchFamily="18" charset="0"/>
                      <a:cs typeface="Times New Roman" pitchFamily="18" charset="0"/>
                    </a:endParaRPr>
                  </a:p>
                </p:txBody>
              </p:sp>
            </p:grpSp>
            <p:sp>
              <p:nvSpPr>
                <p:cNvPr id="28" name="مستطيل مستدير الزوايا 27"/>
                <p:cNvSpPr/>
                <p:nvPr/>
              </p:nvSpPr>
              <p:spPr>
                <a:xfrm>
                  <a:off x="27896" y="2615286"/>
                  <a:ext cx="1586118" cy="1428760"/>
                </a:xfrm>
                <a:prstGeom prst="roundRect">
                  <a:avLst>
                    <a:gd name="adj" fmla="val 0"/>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EG" sz="1200" dirty="0">
                      <a:cs typeface="AdvertisingBold" pitchFamily="2" charset="-78"/>
                    </a:rPr>
                    <a:t>اختبار نهائي (مكافئ 1) في الاستعداد الأكاديمي لدراسة الهندسة بعد تحكيمه ومراجعته .</a:t>
                  </a:r>
                  <a:endParaRPr lang="en-US" sz="1200" dirty="0">
                    <a:cs typeface="AdvertisingBold" pitchFamily="2" charset="-78"/>
                  </a:endParaRPr>
                </a:p>
              </p:txBody>
            </p:sp>
          </p:grpSp>
          <p:sp>
            <p:nvSpPr>
              <p:cNvPr id="19" name="شكل بيضاوي 18"/>
              <p:cNvSpPr/>
              <p:nvPr/>
            </p:nvSpPr>
            <p:spPr>
              <a:xfrm>
                <a:off x="8572528" y="1428736"/>
                <a:ext cx="514580" cy="428628"/>
              </a:xfrm>
              <a:prstGeom prst="ellipse">
                <a:avLst/>
              </a:prstGeom>
              <a:solidFill>
                <a:srgbClr val="00B050"/>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200" dirty="0" smtClean="0">
                    <a:latin typeface="Times New Roman" pitchFamily="18" charset="0"/>
                    <a:cs typeface="Times New Roman" pitchFamily="18" charset="0"/>
                  </a:rPr>
                  <a:t>10</a:t>
                </a:r>
                <a:endParaRPr lang="ar-EG" sz="1200" dirty="0">
                  <a:latin typeface="Times New Roman" pitchFamily="18" charset="0"/>
                  <a:cs typeface="Times New Roman" pitchFamily="18" charset="0"/>
                </a:endParaRPr>
              </a:p>
            </p:txBody>
          </p:sp>
        </p:grpSp>
        <p:sp>
          <p:nvSpPr>
            <p:cNvPr id="9" name="مستطيل 8"/>
            <p:cNvSpPr/>
            <p:nvPr/>
          </p:nvSpPr>
          <p:spPr>
            <a:xfrm>
              <a:off x="0" y="5786454"/>
              <a:ext cx="9144000" cy="107154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dirty="0" smtClean="0">
                  <a:cs typeface="AF_Taif Normal" pitchFamily="2" charset="-78"/>
                </a:rPr>
                <a:t>ملخص مخرجات المشروع</a:t>
              </a:r>
              <a:endParaRPr lang="en-US" sz="2800" dirty="0" smtClean="0">
                <a:cs typeface="AF_Taif Normal" pitchFamily="2" charset="-78"/>
              </a:endParaRPr>
            </a:p>
          </p:txBody>
        </p:sp>
        <p:sp>
          <p:nvSpPr>
            <p:cNvPr id="10" name="سهم للأسفل 9"/>
            <p:cNvSpPr/>
            <p:nvPr/>
          </p:nvSpPr>
          <p:spPr>
            <a:xfrm>
              <a:off x="6215074" y="1928802"/>
              <a:ext cx="214314" cy="785818"/>
            </a:xfrm>
            <a:prstGeom prst="downArrow">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endParaRPr lang="ar-EG" dirty="0">
                <a:solidFill>
                  <a:schemeClr val="dk1"/>
                </a:solidFill>
              </a:endParaRPr>
            </a:p>
          </p:txBody>
        </p:sp>
        <p:sp>
          <p:nvSpPr>
            <p:cNvPr id="11" name="سهم للأسفل 10"/>
            <p:cNvSpPr/>
            <p:nvPr/>
          </p:nvSpPr>
          <p:spPr>
            <a:xfrm>
              <a:off x="5143504" y="1928802"/>
              <a:ext cx="214314" cy="785818"/>
            </a:xfrm>
            <a:prstGeom prst="downArrow">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endParaRPr lang="ar-EG" dirty="0">
                <a:solidFill>
                  <a:schemeClr val="dk1"/>
                </a:solidFill>
              </a:endParaRPr>
            </a:p>
          </p:txBody>
        </p:sp>
        <p:sp>
          <p:nvSpPr>
            <p:cNvPr id="12" name="سهم للأسفل 11"/>
            <p:cNvSpPr/>
            <p:nvPr/>
          </p:nvSpPr>
          <p:spPr>
            <a:xfrm>
              <a:off x="4000496" y="1928802"/>
              <a:ext cx="214314" cy="785818"/>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050" b="1" dirty="0"/>
            </a:p>
          </p:txBody>
        </p:sp>
        <p:sp>
          <p:nvSpPr>
            <p:cNvPr id="13" name="سهم للأسفل 12"/>
            <p:cNvSpPr/>
            <p:nvPr/>
          </p:nvSpPr>
          <p:spPr>
            <a:xfrm>
              <a:off x="2928926" y="1928802"/>
              <a:ext cx="214314" cy="785818"/>
            </a:xfrm>
            <a:prstGeom prst="downArrow">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EG" sz="1050" b="1" dirty="0"/>
            </a:p>
          </p:txBody>
        </p:sp>
        <p:sp>
          <p:nvSpPr>
            <p:cNvPr id="14" name="سهم للأسفل 13"/>
            <p:cNvSpPr/>
            <p:nvPr/>
          </p:nvSpPr>
          <p:spPr>
            <a:xfrm>
              <a:off x="1928794" y="1928802"/>
              <a:ext cx="214314" cy="785818"/>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100" b="1" dirty="0"/>
            </a:p>
          </p:txBody>
        </p:sp>
        <p:sp>
          <p:nvSpPr>
            <p:cNvPr id="15" name="سهم للأسفل 14"/>
            <p:cNvSpPr/>
            <p:nvPr/>
          </p:nvSpPr>
          <p:spPr>
            <a:xfrm>
              <a:off x="642910" y="1928802"/>
              <a:ext cx="214314" cy="785818"/>
            </a:xfrm>
            <a:prstGeom prst="downArrow">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100" b="1" dirty="0"/>
            </a:p>
          </p:txBody>
        </p:sp>
        <p:sp>
          <p:nvSpPr>
            <p:cNvPr id="16" name="سهم إلى اليسار 15"/>
            <p:cNvSpPr/>
            <p:nvPr/>
          </p:nvSpPr>
          <p:spPr>
            <a:xfrm>
              <a:off x="71406" y="5214950"/>
              <a:ext cx="571504" cy="428628"/>
            </a:xfrm>
            <a:prstGeom prst="left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ar-EG"/>
            </a:p>
          </p:txBody>
        </p:sp>
        <p:sp>
          <p:nvSpPr>
            <p:cNvPr id="17" name="مستطيل مستدير الزوايا 16"/>
            <p:cNvSpPr/>
            <p:nvPr/>
          </p:nvSpPr>
          <p:spPr>
            <a:xfrm>
              <a:off x="713216" y="5228332"/>
              <a:ext cx="3144404" cy="428628"/>
            </a:xfrm>
            <a:prstGeom prst="roundRect">
              <a:avLst/>
            </a:prstGeom>
            <a:solidFill>
              <a:schemeClr val="tx1">
                <a:lumMod val="95000"/>
                <a:lumOff val="5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400" b="1" dirty="0" smtClean="0"/>
                <a:t>اختبار </a:t>
              </a:r>
              <a:r>
                <a:rPr lang="ar-EG" sz="1400" b="1" dirty="0"/>
                <a:t>الاستعداد </a:t>
              </a:r>
              <a:r>
                <a:rPr lang="ar-EG" sz="1400" b="1" dirty="0" err="1" smtClean="0"/>
                <a:t>الاكادمي</a:t>
              </a:r>
              <a:r>
                <a:rPr lang="ar-EG" sz="1400" b="1" dirty="0" smtClean="0"/>
                <a:t> </a:t>
              </a:r>
              <a:r>
                <a:rPr lang="ar-EG" sz="1400" b="1" dirty="0"/>
                <a:t>لدراسة اللغة </a:t>
              </a:r>
              <a:r>
                <a:rPr lang="ar-EG" sz="1400" b="1" dirty="0" smtClean="0"/>
                <a:t>العربية</a:t>
              </a:r>
              <a:endParaRPr lang="ar-EG" sz="1400" dirty="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21198956727.gif"/>
          <p:cNvPicPr>
            <a:picLocks noChangeAspect="1"/>
          </p:cNvPicPr>
          <p:nvPr/>
        </p:nvPicPr>
        <p:blipFill>
          <a:blip r:embed="rId2"/>
          <a:stretch>
            <a:fillRect/>
          </a:stretch>
        </p:blipFill>
        <p:spPr>
          <a:xfrm>
            <a:off x="0" y="32656"/>
            <a:ext cx="9144000" cy="6825343"/>
          </a:xfrm>
          <a:prstGeom prst="rect">
            <a:avLst/>
          </a:prstGeom>
        </p:spPr>
      </p:pic>
      <p:sp>
        <p:nvSpPr>
          <p:cNvPr id="4" name="مستطيل 3"/>
          <p:cNvSpPr/>
          <p:nvPr/>
        </p:nvSpPr>
        <p:spPr>
          <a:xfrm>
            <a:off x="428596" y="6000768"/>
            <a:ext cx="3286148" cy="35719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dvertisingLight" pitchFamily="2" charset="-78"/>
              </a:rPr>
              <a:t>الجزء الوصفي</a:t>
            </a:r>
            <a:endParaRPr lang="ar-EG"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مستطيل ذو زاويتين مستديرتين في نفس الجانب 4"/>
          <p:cNvSpPr/>
          <p:nvPr/>
        </p:nvSpPr>
        <p:spPr>
          <a:xfrm>
            <a:off x="7500958" y="357166"/>
            <a:ext cx="1214446" cy="571504"/>
          </a:xfrm>
          <a:prstGeom prst="round2Same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EG" sz="2800" dirty="0" smtClean="0">
                <a:cs typeface="Al-Mujahed Classic" pitchFamily="2" charset="-78"/>
              </a:rPr>
              <a:t>مقدمة</a:t>
            </a:r>
            <a:endParaRPr lang="en-US" sz="2800" dirty="0" smtClean="0">
              <a:cs typeface="Al-Mujahed Classic" pitchFamily="2" charset="-78"/>
            </a:endParaRPr>
          </a:p>
        </p:txBody>
      </p:sp>
      <p:sp>
        <p:nvSpPr>
          <p:cNvPr id="6" name="مربع نص 5"/>
          <p:cNvSpPr txBox="1"/>
          <p:nvPr/>
        </p:nvSpPr>
        <p:spPr>
          <a:xfrm>
            <a:off x="785786" y="1142984"/>
            <a:ext cx="7715304" cy="5262979"/>
          </a:xfrm>
          <a:prstGeom prst="rect">
            <a:avLst/>
          </a:prstGeom>
          <a:noFill/>
        </p:spPr>
        <p:txBody>
          <a:bodyPr wrap="square" rtlCol="1">
            <a:spAutoFit/>
          </a:bodyPr>
          <a:lstStyle/>
          <a:p>
            <a:pPr algn="justLow"/>
            <a:r>
              <a:rPr lang="ar-EG" sz="2400" b="1" dirty="0" smtClean="0">
                <a:latin typeface="Times New Roman" pitchFamily="18" charset="0"/>
                <a:cs typeface="Times New Roman" pitchFamily="18" charset="0"/>
              </a:rPr>
              <a:t>استهدف المشروع خلال الفترة من 2010/10/1حتى  2010/12/31 استكمال عملية إعداد بنك أسئلة لاختبارات البطارية البالغ عددها ستة عشر اختباراً.</a:t>
            </a:r>
            <a:endParaRPr lang="en-US" sz="2400" dirty="0" smtClean="0">
              <a:latin typeface="Times New Roman" pitchFamily="18" charset="0"/>
              <a:cs typeface="Times New Roman" pitchFamily="18" charset="0"/>
            </a:endParaRPr>
          </a:p>
          <a:p>
            <a:pPr algn="justLow"/>
            <a:r>
              <a:rPr lang="ar-EG" sz="2400" b="1" dirty="0" smtClean="0">
                <a:solidFill>
                  <a:srgbClr val="C00000"/>
                </a:solidFill>
                <a:latin typeface="Times New Roman" pitchFamily="18" charset="0"/>
                <a:cs typeface="Times New Roman" pitchFamily="18" charset="0"/>
              </a:rPr>
              <a:t>     وعملية </a:t>
            </a:r>
            <a:r>
              <a:rPr lang="ar-EG" sz="2400" b="1" dirty="0" err="1" smtClean="0">
                <a:solidFill>
                  <a:srgbClr val="C00000"/>
                </a:solidFill>
                <a:latin typeface="Times New Roman" pitchFamily="18" charset="0"/>
                <a:cs typeface="Times New Roman" pitchFamily="18" charset="0"/>
              </a:rPr>
              <a:t>اعداد</a:t>
            </a:r>
            <a:r>
              <a:rPr lang="ar-EG" sz="2400" b="1" dirty="0" smtClean="0">
                <a:solidFill>
                  <a:srgbClr val="C00000"/>
                </a:solidFill>
                <a:latin typeface="Times New Roman" pitchFamily="18" charset="0"/>
                <a:cs typeface="Times New Roman" pitchFamily="18" charset="0"/>
              </a:rPr>
              <a:t> بنك الأسئلة تتم في هذا المشروع عن طريق إعداد صيغ مكافئة لكل اختبارات البطارية الستة عشر ,يتم في النهاية بعد الانتهاء منها ,تضمينها في برنامج بنك الأسئلة ,مما يمكن بعد ذلك من تجهيز عشرات الصيغ المكافئة لكل اختبار من الاختبارات .</a:t>
            </a:r>
            <a:endParaRPr lang="en-US" sz="2400" dirty="0" smtClean="0">
              <a:solidFill>
                <a:srgbClr val="C00000"/>
              </a:solidFill>
              <a:latin typeface="Times New Roman" pitchFamily="18" charset="0"/>
              <a:cs typeface="Times New Roman" pitchFamily="18" charset="0"/>
            </a:endParaRPr>
          </a:p>
          <a:p>
            <a:pPr algn="justLow"/>
            <a:r>
              <a:rPr lang="ar-EG" sz="2400" b="1" dirty="0" smtClean="0">
                <a:latin typeface="Times New Roman" pitchFamily="18" charset="0"/>
                <a:cs typeface="Times New Roman" pitchFamily="18" charset="0"/>
              </a:rPr>
              <a:t>     وعلي وجه أكثر تحديداً , فإن المشروع قد استهدف خلال الفترة من 2010/10/1 حتى 2010/12/31 :</a:t>
            </a:r>
            <a:endParaRPr lang="en-US" sz="2400" dirty="0" smtClean="0">
              <a:latin typeface="Times New Roman" pitchFamily="18" charset="0"/>
              <a:cs typeface="Times New Roman" pitchFamily="18" charset="0"/>
            </a:endParaRPr>
          </a:p>
          <a:p>
            <a:pPr marL="342900" lvl="0" indent="-342900" algn="justLow">
              <a:buFont typeface="+mj-lt"/>
              <a:buAutoNum type="arabicPeriod"/>
            </a:pPr>
            <a:r>
              <a:rPr lang="ar-EG" sz="2400" b="1" dirty="0" smtClean="0">
                <a:latin typeface="Times New Roman" pitchFamily="18" charset="0"/>
                <a:cs typeface="Times New Roman" pitchFamily="18" charset="0"/>
              </a:rPr>
              <a:t>تجهيز الصيغة المكافئة الأولي لكل اختبار من اختبارات البطارية الستة عشر , لتصبح في صورتها النهائية .</a:t>
            </a:r>
            <a:endParaRPr lang="en-US" sz="2400" dirty="0" smtClean="0">
              <a:latin typeface="Times New Roman" pitchFamily="18" charset="0"/>
              <a:cs typeface="Times New Roman" pitchFamily="18" charset="0"/>
            </a:endParaRPr>
          </a:p>
          <a:p>
            <a:pPr marL="342900" lvl="0" indent="-342900" algn="justLow">
              <a:buFont typeface="+mj-lt"/>
              <a:buAutoNum type="arabicPeriod"/>
            </a:pPr>
            <a:r>
              <a:rPr lang="ar-EG" sz="2400" b="1" dirty="0" smtClean="0">
                <a:latin typeface="Times New Roman" pitchFamily="18" charset="0"/>
                <a:cs typeface="Times New Roman" pitchFamily="18" charset="0"/>
              </a:rPr>
              <a:t>إعداد الصيغة المكافئة الثانية لكل اختبار من اختبارات البطارية الستة عشر , في صورتها الأولية .</a:t>
            </a:r>
            <a:endParaRPr lang="en-US" sz="2400" dirty="0" smtClean="0">
              <a:latin typeface="Times New Roman" pitchFamily="18" charset="0"/>
              <a:cs typeface="Times New Roman" pitchFamily="18" charset="0"/>
            </a:endParaRPr>
          </a:p>
          <a:p>
            <a:pPr algn="justLow"/>
            <a:endParaRPr lang="ar-EG" sz="2400" dirty="0">
              <a:latin typeface="Times New Roman" pitchFamily="18" charset="0"/>
              <a:cs typeface="Times New Roman" pitchFamily="18" charset="0"/>
            </a:endParaRPr>
          </a:p>
        </p:txBody>
      </p:sp>
      <p:pic>
        <p:nvPicPr>
          <p:cNvPr id="7" name="Picture 6" descr="D:\شعارات\2.png"/>
          <p:cNvPicPr>
            <a:picLocks noChangeAspect="1" noChangeArrowheads="1"/>
          </p:cNvPicPr>
          <p:nvPr/>
        </p:nvPicPr>
        <p:blipFill>
          <a:blip r:embed="rId3" cstate="print"/>
          <a:srcRect/>
          <a:stretch>
            <a:fillRect/>
          </a:stretch>
        </p:blipFill>
        <p:spPr bwMode="auto">
          <a:xfrm>
            <a:off x="142844" y="71438"/>
            <a:ext cx="741622" cy="785794"/>
          </a:xfrm>
          <a:prstGeom prst="rect">
            <a:avLst/>
          </a:prstGeom>
          <a:noFill/>
          <a:effectLst>
            <a:glow rad="63500">
              <a:schemeClr val="bg1">
                <a:alpha val="40000"/>
              </a:schemeClr>
            </a:glo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3"/>
          <p:cNvGrpSpPr/>
          <p:nvPr/>
        </p:nvGrpSpPr>
        <p:grpSpPr>
          <a:xfrm>
            <a:off x="0" y="71414"/>
            <a:ext cx="9144000" cy="6786586"/>
            <a:chOff x="0" y="71414"/>
            <a:chExt cx="9144000" cy="6786586"/>
          </a:xfrm>
        </p:grpSpPr>
        <p:sp>
          <p:nvSpPr>
            <p:cNvPr id="5" name="مستطيل 4"/>
            <p:cNvSpPr/>
            <p:nvPr/>
          </p:nvSpPr>
          <p:spPr>
            <a:xfrm>
              <a:off x="0" y="142852"/>
              <a:ext cx="9144000" cy="571504"/>
            </a:xfrm>
            <a:prstGeom prst="rect">
              <a:avLst/>
            </a:prstGeom>
          </p:spPr>
          <p:style>
            <a:lnRef idx="1">
              <a:schemeClr val="accent6"/>
            </a:lnRef>
            <a:fillRef idx="3">
              <a:schemeClr val="accent6"/>
            </a:fillRef>
            <a:effectRef idx="2">
              <a:schemeClr val="accent6"/>
            </a:effectRef>
            <a:fontRef idx="minor">
              <a:schemeClr val="lt1"/>
            </a:fontRef>
          </p:style>
          <p:txBody>
            <a:bodyPr rtlCol="1" anchor="ctr"/>
            <a:lstStyle/>
            <a:p>
              <a:endParaRPr lang="en-US" sz="2400" dirty="0">
                <a:cs typeface="AF_Taif Normal" pitchFamily="2" charset="-78"/>
              </a:endParaRPr>
            </a:p>
          </p:txBody>
        </p:sp>
        <p:sp>
          <p:nvSpPr>
            <p:cNvPr id="6" name="Rectangle 1"/>
            <p:cNvSpPr>
              <a:spLocks noChangeArrowheads="1"/>
            </p:cNvSpPr>
            <p:nvPr/>
          </p:nvSpPr>
          <p:spPr bwMode="auto">
            <a:xfrm>
              <a:off x="270184" y="71414"/>
              <a:ext cx="8513869" cy="400061"/>
            </a:xfrm>
            <a:prstGeom prst="rect">
              <a:avLst/>
            </a:prstGeom>
            <a:noFill/>
            <a:ln w="9525">
              <a:noFill/>
              <a:miter lim="800000"/>
              <a:headEnd/>
              <a:tailEnd/>
            </a:ln>
            <a:effectLst/>
          </p:spPr>
          <p:txBody>
            <a:bodyPr vert="horz" wrap="none" lIns="91440" tIns="152352" rIns="91440" bIns="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EG" sz="1600" i="0" u="none" strike="noStrike" cap="none" normalizeH="0" baseline="0" dirty="0" smtClean="0">
                  <a:ln>
                    <a:noFill/>
                  </a:ln>
                  <a:solidFill>
                    <a:schemeClr val="bg1"/>
                  </a:solidFill>
                  <a:effectLst/>
                  <a:latin typeface="Times New Roman" pitchFamily="18" charset="0"/>
                  <a:cs typeface="AdvertisingBold" pitchFamily="2" charset="-78"/>
                </a:rPr>
                <a:t>تفاصيل المخرجات خلال الفترة من 2010/10/1 – 2010/12/31م </a:t>
              </a:r>
              <a:r>
                <a:rPr kumimoji="0" lang="ar-EG" sz="1600" i="0" u="none" strike="noStrike" cap="none" normalizeH="0" baseline="0" dirty="0" smtClean="0">
                  <a:ln>
                    <a:noFill/>
                  </a:ln>
                  <a:solidFill>
                    <a:schemeClr val="bg1"/>
                  </a:solidFill>
                  <a:effectLst/>
                  <a:latin typeface="Calibri" pitchFamily="34" charset="0"/>
                  <a:ea typeface="Times New Roman" pitchFamily="18" charset="0"/>
                  <a:cs typeface="AdvertisingBold" pitchFamily="2" charset="-78"/>
                </a:rPr>
                <a:t>المخرجات المناظرة للهدف رقم (1) :</a:t>
              </a:r>
              <a:endParaRPr kumimoji="0" lang="ar-EG" sz="1600" i="0" u="none" strike="noStrike" cap="none" normalizeH="0" baseline="0" dirty="0" smtClean="0">
                <a:ln>
                  <a:noFill/>
                </a:ln>
                <a:solidFill>
                  <a:schemeClr val="bg1"/>
                </a:solidFill>
                <a:effectLst/>
                <a:latin typeface="Arial" pitchFamily="34" charset="0"/>
                <a:cs typeface="AdvertisingBold" pitchFamily="2" charset="-78"/>
              </a:endParaRPr>
            </a:p>
          </p:txBody>
        </p:sp>
        <p:grpSp>
          <p:nvGrpSpPr>
            <p:cNvPr id="3" name="مجموعة 42"/>
            <p:cNvGrpSpPr/>
            <p:nvPr/>
          </p:nvGrpSpPr>
          <p:grpSpPr>
            <a:xfrm>
              <a:off x="27864" y="928670"/>
              <a:ext cx="9072594" cy="857256"/>
              <a:chOff x="71406" y="928670"/>
              <a:chExt cx="9072594" cy="857256"/>
            </a:xfrm>
          </p:grpSpPr>
          <p:sp>
            <p:nvSpPr>
              <p:cNvPr id="41" name="مستطيل مستدير الزوايا 7"/>
              <p:cNvSpPr/>
              <p:nvPr/>
            </p:nvSpPr>
            <p:spPr>
              <a:xfrm>
                <a:off x="6929454" y="928670"/>
                <a:ext cx="2214546" cy="857256"/>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EG" sz="2400" dirty="0">
                    <a:cs typeface="AF_Taif Normal" pitchFamily="2" charset="-78"/>
                  </a:rPr>
                  <a:t>المخرجات</a:t>
                </a:r>
              </a:p>
            </p:txBody>
          </p:sp>
          <p:sp>
            <p:nvSpPr>
              <p:cNvPr id="42" name="مستطيل مستدير الزوايا 41"/>
              <p:cNvSpPr/>
              <p:nvPr/>
            </p:nvSpPr>
            <p:spPr>
              <a:xfrm>
                <a:off x="3571868" y="928670"/>
                <a:ext cx="1070438" cy="85725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050" b="1" dirty="0"/>
                  <a:t>نسبة الإنجاز المتوقع طبقا للإطار </a:t>
                </a:r>
                <a:r>
                  <a:rPr lang="ar-EG" sz="1050" b="1" dirty="0" err="1" smtClean="0"/>
                  <a:t>الزمنى</a:t>
                </a:r>
                <a:endParaRPr lang="en-US" sz="1050" dirty="0"/>
              </a:p>
            </p:txBody>
          </p:sp>
          <p:sp>
            <p:nvSpPr>
              <p:cNvPr id="43" name="مستطيل مستدير الزوايا 42"/>
              <p:cNvSpPr/>
              <p:nvPr/>
            </p:nvSpPr>
            <p:spPr>
              <a:xfrm>
                <a:off x="1500166" y="928670"/>
                <a:ext cx="986750" cy="85725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b="1" dirty="0" smtClean="0"/>
                  <a:t>المشاركين </a:t>
                </a:r>
                <a:r>
                  <a:rPr lang="ar-EG" sz="1100" b="1" dirty="0"/>
                  <a:t>في </a:t>
                </a:r>
                <a:r>
                  <a:rPr lang="ar-EG" sz="1100" b="1" dirty="0" smtClean="0"/>
                  <a:t>التنفيذ</a:t>
                </a:r>
                <a:endParaRPr lang="en-US" sz="1100" dirty="0"/>
              </a:p>
            </p:txBody>
          </p:sp>
          <p:grpSp>
            <p:nvGrpSpPr>
              <p:cNvPr id="4" name="مجموعة 17"/>
              <p:cNvGrpSpPr/>
              <p:nvPr/>
            </p:nvGrpSpPr>
            <p:grpSpPr>
              <a:xfrm>
                <a:off x="4643438" y="928670"/>
                <a:ext cx="2214578" cy="857256"/>
                <a:chOff x="5143504" y="928670"/>
                <a:chExt cx="2214578" cy="857256"/>
              </a:xfrm>
            </p:grpSpPr>
            <p:sp>
              <p:nvSpPr>
                <p:cNvPr id="47" name="مستطيل مستدير الزوايا 8"/>
                <p:cNvSpPr/>
                <p:nvPr/>
              </p:nvSpPr>
              <p:spPr>
                <a:xfrm>
                  <a:off x="5143536" y="928670"/>
                  <a:ext cx="2214546" cy="85725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8" name="مربع نص 11"/>
                <p:cNvSpPr txBox="1"/>
                <p:nvPr/>
              </p:nvSpPr>
              <p:spPr>
                <a:xfrm>
                  <a:off x="5143504" y="928670"/>
                  <a:ext cx="2143140" cy="369332"/>
                </a:xfrm>
                <a:prstGeom prst="rect">
                  <a:avLst/>
                </a:prstGeom>
                <a:noFill/>
              </p:spPr>
              <p:txBody>
                <a:bodyPr wrap="square" rtlCol="1">
                  <a:spAutoFit/>
                </a:bodyPr>
                <a:lstStyle/>
                <a:p>
                  <a:pPr algn="ctr"/>
                  <a:r>
                    <a:rPr lang="ar-EG" dirty="0" smtClean="0"/>
                    <a:t>فترة التنفيذ</a:t>
                  </a:r>
                  <a:endParaRPr lang="ar-EG" dirty="0"/>
                </a:p>
              </p:txBody>
            </p:sp>
            <p:sp>
              <p:nvSpPr>
                <p:cNvPr id="49" name="مستطيل ذو زاويتين مستديرتين في نفس الجانب 12"/>
                <p:cNvSpPr/>
                <p:nvPr/>
              </p:nvSpPr>
              <p:spPr>
                <a:xfrm>
                  <a:off x="6286512" y="1414222"/>
                  <a:ext cx="928694" cy="357190"/>
                </a:xfrm>
                <a:prstGeom prst="round2SameRect">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ar-EG" dirty="0" smtClean="0"/>
                    <a:t>البداية</a:t>
                  </a:r>
                  <a:endParaRPr lang="ar-EG" dirty="0"/>
                </a:p>
              </p:txBody>
            </p:sp>
            <p:sp>
              <p:nvSpPr>
                <p:cNvPr id="50" name="مستطيل ذو زاويتين مستديرتين في نفس الجانب 13"/>
                <p:cNvSpPr/>
                <p:nvPr/>
              </p:nvSpPr>
              <p:spPr>
                <a:xfrm>
                  <a:off x="5286380" y="1414222"/>
                  <a:ext cx="928694" cy="357190"/>
                </a:xfrm>
                <a:prstGeom prst="round2SameRect">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ar-EG" dirty="0" smtClean="0"/>
                    <a:t>النهاية</a:t>
                  </a:r>
                  <a:endParaRPr lang="ar-EG" dirty="0"/>
                </a:p>
              </p:txBody>
            </p:sp>
          </p:grpSp>
          <p:sp>
            <p:nvSpPr>
              <p:cNvPr id="45" name="مستطيل مستدير الزوايا 44"/>
              <p:cNvSpPr/>
              <p:nvPr/>
            </p:nvSpPr>
            <p:spPr>
              <a:xfrm>
                <a:off x="2500298" y="928670"/>
                <a:ext cx="1070438" cy="857256"/>
              </a:xfrm>
              <a:prstGeom prst="roundRect">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1050" b="1" dirty="0"/>
                  <a:t>نسبة تقييم </a:t>
                </a:r>
                <a:r>
                  <a:rPr lang="ar-EG" sz="1050" b="1" dirty="0" err="1"/>
                  <a:t>ماتم</a:t>
                </a:r>
                <a:r>
                  <a:rPr lang="ar-EG" sz="1050" b="1" dirty="0"/>
                  <a:t> انجازه</a:t>
                </a:r>
                <a:endParaRPr lang="en-US" sz="1050" dirty="0"/>
              </a:p>
              <a:p>
                <a:r>
                  <a:rPr lang="ar-EG" sz="1050" b="1" dirty="0"/>
                  <a:t>(0-100%)</a:t>
                </a:r>
                <a:endParaRPr lang="en-US" sz="1050" dirty="0"/>
              </a:p>
            </p:txBody>
          </p:sp>
          <p:sp>
            <p:nvSpPr>
              <p:cNvPr id="46" name="مستطيل مستدير الزوايا 15"/>
              <p:cNvSpPr/>
              <p:nvPr/>
            </p:nvSpPr>
            <p:spPr>
              <a:xfrm>
                <a:off x="71406" y="928670"/>
                <a:ext cx="1415346" cy="857256"/>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b="1" dirty="0" smtClean="0"/>
                  <a:t>ملاحظات</a:t>
                </a:r>
              </a:p>
              <a:p>
                <a:pPr algn="ctr"/>
                <a:r>
                  <a:rPr lang="ar-EG" sz="1100" b="1" dirty="0"/>
                  <a:t>أدلة وشواهد</a:t>
                </a:r>
                <a:endParaRPr lang="en-US" sz="1100" dirty="0"/>
              </a:p>
            </p:txBody>
          </p:sp>
        </p:grpSp>
        <p:grpSp>
          <p:nvGrpSpPr>
            <p:cNvPr id="7" name="مجموعة 43"/>
            <p:cNvGrpSpPr/>
            <p:nvPr/>
          </p:nvGrpSpPr>
          <p:grpSpPr>
            <a:xfrm>
              <a:off x="27896" y="1785926"/>
              <a:ext cx="9072562" cy="2928958"/>
              <a:chOff x="27896" y="1428736"/>
              <a:chExt cx="9072562" cy="2928958"/>
            </a:xfrm>
          </p:grpSpPr>
          <p:grpSp>
            <p:nvGrpSpPr>
              <p:cNvPr id="8" name="مجموعة 41"/>
              <p:cNvGrpSpPr/>
              <p:nvPr/>
            </p:nvGrpSpPr>
            <p:grpSpPr>
              <a:xfrm>
                <a:off x="27896" y="1571612"/>
                <a:ext cx="9072562" cy="2786082"/>
                <a:chOff x="27896" y="1571612"/>
                <a:chExt cx="9072562" cy="2786082"/>
              </a:xfrm>
            </p:grpSpPr>
            <p:sp>
              <p:nvSpPr>
                <p:cNvPr id="20" name="مربع نص 19"/>
                <p:cNvSpPr txBox="1"/>
                <p:nvPr/>
              </p:nvSpPr>
              <p:spPr>
                <a:xfrm>
                  <a:off x="6885912" y="1571612"/>
                  <a:ext cx="2214546" cy="830997"/>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pPr lvl="0"/>
                  <a:r>
                    <a:rPr lang="ar-EG" sz="1600" b="1" dirty="0" smtClean="0">
                      <a:latin typeface="Times New Roman" pitchFamily="18" charset="0"/>
                      <a:cs typeface="Times New Roman" pitchFamily="18" charset="0"/>
                    </a:rPr>
                    <a:t>           صورة </a:t>
                  </a:r>
                  <a:r>
                    <a:rPr lang="ar-EG" sz="1600" b="1" dirty="0">
                      <a:latin typeface="Times New Roman" pitchFamily="18" charset="0"/>
                      <a:cs typeface="Times New Roman" pitchFamily="18" charset="0"/>
                    </a:rPr>
                    <a:t>نهائية من المكافئ (1) لاختبار الاستعداد </a:t>
                  </a:r>
                  <a:r>
                    <a:rPr lang="ar-EG" sz="1600" b="1" dirty="0" smtClean="0">
                      <a:latin typeface="Times New Roman" pitchFamily="18" charset="0"/>
                      <a:cs typeface="Times New Roman" pitchFamily="18" charset="0"/>
                    </a:rPr>
                    <a:t>الأكاديمي لدراسة </a:t>
                  </a:r>
                  <a:r>
                    <a:rPr lang="ar-EG" sz="1600" b="1" dirty="0">
                      <a:latin typeface="Times New Roman" pitchFamily="18" charset="0"/>
                      <a:cs typeface="Times New Roman" pitchFamily="18" charset="0"/>
                    </a:rPr>
                    <a:t>اللغة العربية</a:t>
                  </a:r>
                  <a:endParaRPr lang="en-US" sz="1600" b="1" dirty="0">
                    <a:latin typeface="Times New Roman" pitchFamily="18" charset="0"/>
                    <a:cs typeface="Times New Roman" pitchFamily="18" charset="0"/>
                  </a:endParaRPr>
                </a:p>
              </p:txBody>
            </p:sp>
            <p:grpSp>
              <p:nvGrpSpPr>
                <p:cNvPr id="18" name="مجموعة 25"/>
                <p:cNvGrpSpPr/>
                <p:nvPr/>
              </p:nvGrpSpPr>
              <p:grpSpPr>
                <a:xfrm>
                  <a:off x="4714876" y="2571744"/>
                  <a:ext cx="2000264" cy="357190"/>
                  <a:chOff x="4714876" y="2571744"/>
                  <a:chExt cx="2000264" cy="357190"/>
                </a:xfrm>
              </p:grpSpPr>
              <p:sp>
                <p:nvSpPr>
                  <p:cNvPr id="39" name="مستطيل مستدير الزوايا 19"/>
                  <p:cNvSpPr/>
                  <p:nvPr/>
                </p:nvSpPr>
                <p:spPr>
                  <a:xfrm>
                    <a:off x="5715008"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smtClean="0">
                        <a:solidFill>
                          <a:schemeClr val="bg1"/>
                        </a:solidFill>
                      </a:rPr>
                      <a:t>2010/11/7</a:t>
                    </a:r>
                    <a:endParaRPr lang="ar-EG" sz="900" dirty="0">
                      <a:solidFill>
                        <a:schemeClr val="bg1"/>
                      </a:solidFill>
                    </a:endParaRPr>
                  </a:p>
                </p:txBody>
              </p:sp>
              <p:sp>
                <p:nvSpPr>
                  <p:cNvPr id="40" name="مستطيل مستدير الزوايا 20"/>
                  <p:cNvSpPr/>
                  <p:nvPr/>
                </p:nvSpPr>
                <p:spPr>
                  <a:xfrm>
                    <a:off x="4714876"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smtClean="0">
                        <a:solidFill>
                          <a:schemeClr val="bg1"/>
                        </a:solidFill>
                      </a:rPr>
                      <a:t>2010/11/7</a:t>
                    </a:r>
                    <a:endParaRPr lang="ar-EG" sz="1100" dirty="0">
                      <a:solidFill>
                        <a:schemeClr val="bg1"/>
                      </a:solidFill>
                    </a:endParaRPr>
                  </a:p>
                </p:txBody>
              </p:sp>
            </p:grpSp>
            <p:grpSp>
              <p:nvGrpSpPr>
                <p:cNvPr id="21" name="مجموعة 24"/>
                <p:cNvGrpSpPr/>
                <p:nvPr/>
              </p:nvGrpSpPr>
              <p:grpSpPr>
                <a:xfrm>
                  <a:off x="6814474" y="2571744"/>
                  <a:ext cx="2285984" cy="1785950"/>
                  <a:chOff x="6814474" y="2571744"/>
                  <a:chExt cx="2285984" cy="1785950"/>
                </a:xfrm>
              </p:grpSpPr>
              <p:sp>
                <p:nvSpPr>
                  <p:cNvPr id="36" name="مستطيل مستدير الزوايا 21"/>
                  <p:cNvSpPr/>
                  <p:nvPr/>
                </p:nvSpPr>
                <p:spPr>
                  <a:xfrm>
                    <a:off x="6814474" y="2571744"/>
                    <a:ext cx="2285984"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EG" dirty="0">
                        <a:cs typeface="AdvertisingBold" pitchFamily="2" charset="-78"/>
                      </a:rPr>
                      <a:t>تحكيم الاختبار </a:t>
                    </a:r>
                    <a:endParaRPr lang="en-US" dirty="0">
                      <a:cs typeface="AdvertisingBold" pitchFamily="2" charset="-78"/>
                    </a:endParaRPr>
                  </a:p>
                </p:txBody>
              </p:sp>
              <p:sp>
                <p:nvSpPr>
                  <p:cNvPr id="37" name="مستطيل مستدير الزوايا 22"/>
                  <p:cNvSpPr/>
                  <p:nvPr/>
                </p:nvSpPr>
                <p:spPr>
                  <a:xfrm>
                    <a:off x="6814474" y="3143248"/>
                    <a:ext cx="2285984"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EG" sz="1400" dirty="0">
                        <a:cs typeface="AdvertisingBold" pitchFamily="2" charset="-78"/>
                      </a:rPr>
                      <a:t>مراجعة تقارير </a:t>
                    </a:r>
                    <a:r>
                      <a:rPr lang="ar-EG" sz="1400" dirty="0" smtClean="0">
                        <a:cs typeface="AdvertisingBold" pitchFamily="2" charset="-78"/>
                      </a:rPr>
                      <a:t>المحكمين</a:t>
                    </a:r>
                    <a:endParaRPr lang="en-US" sz="1400" dirty="0">
                      <a:cs typeface="AdvertisingBold" pitchFamily="2" charset="-78"/>
                    </a:endParaRPr>
                  </a:p>
                </p:txBody>
              </p:sp>
              <p:sp>
                <p:nvSpPr>
                  <p:cNvPr id="38" name="مستطيل مستدير الزوايا 37"/>
                  <p:cNvSpPr/>
                  <p:nvPr/>
                </p:nvSpPr>
                <p:spPr>
                  <a:xfrm>
                    <a:off x="6814474" y="3643314"/>
                    <a:ext cx="2285984"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EG" sz="1200" dirty="0">
                        <a:cs typeface="AdvertisingBold" pitchFamily="2" charset="-78"/>
                      </a:rPr>
                      <a:t>إعداد الاختبار المكافئ في صورته النهائية بعد مراجعة تقارير المحكمين </a:t>
                    </a:r>
                    <a:r>
                      <a:rPr lang="ar-EG" sz="1200" dirty="0" smtClean="0">
                        <a:cs typeface="AdvertisingBold" pitchFamily="2" charset="-78"/>
                      </a:rPr>
                      <a:t>.</a:t>
                    </a:r>
                    <a:endParaRPr lang="en-US" sz="1200" dirty="0">
                      <a:cs typeface="AdvertisingBold" pitchFamily="2" charset="-78"/>
                    </a:endParaRPr>
                  </a:p>
                </p:txBody>
              </p:sp>
            </p:grpSp>
            <p:grpSp>
              <p:nvGrpSpPr>
                <p:cNvPr id="22" name="مجموعة 26"/>
                <p:cNvGrpSpPr/>
                <p:nvPr/>
              </p:nvGrpSpPr>
              <p:grpSpPr>
                <a:xfrm>
                  <a:off x="4714876" y="3171144"/>
                  <a:ext cx="2000264" cy="357190"/>
                  <a:chOff x="4714876" y="2571744"/>
                  <a:chExt cx="2000264" cy="357190"/>
                </a:xfrm>
              </p:grpSpPr>
              <p:sp>
                <p:nvSpPr>
                  <p:cNvPr id="34" name="مستطيل مستدير الزوايا 33"/>
                  <p:cNvSpPr/>
                  <p:nvPr/>
                </p:nvSpPr>
                <p:spPr>
                  <a:xfrm>
                    <a:off x="5715008"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2010/11/8</a:t>
                    </a:r>
                  </a:p>
                </p:txBody>
              </p:sp>
              <p:sp>
                <p:nvSpPr>
                  <p:cNvPr id="35" name="مستطيل مستدير الزوايا 34"/>
                  <p:cNvSpPr/>
                  <p:nvPr/>
                </p:nvSpPr>
                <p:spPr>
                  <a:xfrm>
                    <a:off x="4714876"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2010/11/15</a:t>
                    </a:r>
                  </a:p>
                </p:txBody>
              </p:sp>
            </p:grpSp>
            <p:grpSp>
              <p:nvGrpSpPr>
                <p:cNvPr id="23" name="مجموعة 29"/>
                <p:cNvGrpSpPr/>
                <p:nvPr/>
              </p:nvGrpSpPr>
              <p:grpSpPr>
                <a:xfrm>
                  <a:off x="4714876" y="3786190"/>
                  <a:ext cx="1985750" cy="357190"/>
                  <a:chOff x="4729390" y="2571744"/>
                  <a:chExt cx="1985750" cy="357190"/>
                </a:xfrm>
              </p:grpSpPr>
              <p:sp>
                <p:nvSpPr>
                  <p:cNvPr id="32" name="مستطيل مستدير الزوايا 31"/>
                  <p:cNvSpPr/>
                  <p:nvPr/>
                </p:nvSpPr>
                <p:spPr>
                  <a:xfrm>
                    <a:off x="5729522" y="2571744"/>
                    <a:ext cx="985618"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2010/11/16</a:t>
                    </a:r>
                  </a:p>
                </p:txBody>
              </p:sp>
              <p:sp>
                <p:nvSpPr>
                  <p:cNvPr id="33" name="مستطيل مستدير الزوايا 32"/>
                  <p:cNvSpPr/>
                  <p:nvPr/>
                </p:nvSpPr>
                <p:spPr>
                  <a:xfrm>
                    <a:off x="4729390"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2010/11/30</a:t>
                    </a:r>
                  </a:p>
                </p:txBody>
              </p:sp>
            </p:grpSp>
            <p:sp>
              <p:nvSpPr>
                <p:cNvPr id="25" name="مستطيل مستدير الزوايا 24"/>
                <p:cNvSpPr/>
                <p:nvPr/>
              </p:nvSpPr>
              <p:spPr>
                <a:xfrm>
                  <a:off x="3643306" y="2571744"/>
                  <a:ext cx="928694" cy="1428760"/>
                </a:xfrm>
                <a:prstGeom prst="round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sp>
              <p:nvSpPr>
                <p:cNvPr id="26" name="مستطيل مستدير الزوايا 25"/>
                <p:cNvSpPr/>
                <p:nvPr/>
              </p:nvSpPr>
              <p:spPr>
                <a:xfrm>
                  <a:off x="2571736" y="2571744"/>
                  <a:ext cx="928694" cy="1428760"/>
                </a:xfrm>
                <a:prstGeom prst="roundRect">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grpSp>
              <p:nvGrpSpPr>
                <p:cNvPr id="24" name="مجموعة 37"/>
                <p:cNvGrpSpPr/>
                <p:nvPr/>
              </p:nvGrpSpPr>
              <p:grpSpPr>
                <a:xfrm>
                  <a:off x="1857356" y="2644314"/>
                  <a:ext cx="357190" cy="1285884"/>
                  <a:chOff x="1785918" y="2571744"/>
                  <a:chExt cx="357190" cy="1285884"/>
                </a:xfrm>
              </p:grpSpPr>
              <p:sp>
                <p:nvSpPr>
                  <p:cNvPr id="29" name="مستطيل مستدير الزوايا 28"/>
                  <p:cNvSpPr/>
                  <p:nvPr/>
                </p:nvSpPr>
                <p:spPr>
                  <a:xfrm>
                    <a:off x="1785918" y="2571744"/>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2</a:t>
                    </a:r>
                    <a:endParaRPr lang="ar-EG" sz="900" b="1" dirty="0">
                      <a:solidFill>
                        <a:schemeClr val="bg1"/>
                      </a:solidFill>
                      <a:latin typeface="Times New Roman" pitchFamily="18" charset="0"/>
                      <a:cs typeface="Times New Roman" pitchFamily="18" charset="0"/>
                    </a:endParaRPr>
                  </a:p>
                </p:txBody>
              </p:sp>
              <p:sp>
                <p:nvSpPr>
                  <p:cNvPr id="30" name="مستطيل مستدير الزوايا 29"/>
                  <p:cNvSpPr/>
                  <p:nvPr/>
                </p:nvSpPr>
                <p:spPr>
                  <a:xfrm>
                    <a:off x="1785918" y="3043914"/>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2</a:t>
                    </a:r>
                    <a:endParaRPr lang="ar-EG" sz="900" b="1" dirty="0">
                      <a:solidFill>
                        <a:schemeClr val="bg1"/>
                      </a:solidFill>
                      <a:latin typeface="Times New Roman" pitchFamily="18" charset="0"/>
                      <a:cs typeface="Times New Roman" pitchFamily="18" charset="0"/>
                    </a:endParaRPr>
                  </a:p>
                </p:txBody>
              </p:sp>
              <p:sp>
                <p:nvSpPr>
                  <p:cNvPr id="31" name="مستطيل مستدير الزوايا 30"/>
                  <p:cNvSpPr/>
                  <p:nvPr/>
                </p:nvSpPr>
                <p:spPr>
                  <a:xfrm>
                    <a:off x="1785918" y="3500438"/>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2</a:t>
                    </a:r>
                    <a:endParaRPr lang="ar-EG" sz="900" b="1" dirty="0">
                      <a:solidFill>
                        <a:schemeClr val="bg1"/>
                      </a:solidFill>
                      <a:latin typeface="Times New Roman" pitchFamily="18" charset="0"/>
                      <a:cs typeface="Times New Roman" pitchFamily="18" charset="0"/>
                    </a:endParaRPr>
                  </a:p>
                </p:txBody>
              </p:sp>
            </p:grpSp>
            <p:sp>
              <p:nvSpPr>
                <p:cNvPr id="28" name="مستطيل مستدير الزوايا 27"/>
                <p:cNvSpPr/>
                <p:nvPr/>
              </p:nvSpPr>
              <p:spPr>
                <a:xfrm>
                  <a:off x="27896" y="2615286"/>
                  <a:ext cx="1586118" cy="1428760"/>
                </a:xfrm>
                <a:prstGeom prst="roundRect">
                  <a:avLst>
                    <a:gd name="adj" fmla="val 0"/>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EG" sz="1200" dirty="0">
                      <a:cs typeface="AdvertisingBold" pitchFamily="2" charset="-78"/>
                    </a:rPr>
                    <a:t>اختبار نهائي (مكافئ 1) في الاستعداد الأكاديمي لدراسة اللغة العربية بعد تحكيمه ومراجعته .</a:t>
                  </a:r>
                  <a:endParaRPr lang="en-US" sz="1200" dirty="0">
                    <a:cs typeface="AdvertisingBold" pitchFamily="2" charset="-78"/>
                  </a:endParaRPr>
                </a:p>
              </p:txBody>
            </p:sp>
          </p:grpSp>
          <p:sp>
            <p:nvSpPr>
              <p:cNvPr id="19" name="شكل بيضاوي 18"/>
              <p:cNvSpPr/>
              <p:nvPr/>
            </p:nvSpPr>
            <p:spPr>
              <a:xfrm>
                <a:off x="8572528" y="1428736"/>
                <a:ext cx="514580" cy="428628"/>
              </a:xfrm>
              <a:prstGeom prst="ellipse">
                <a:avLst/>
              </a:prstGeom>
              <a:solidFill>
                <a:srgbClr val="00B050"/>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200" b="1" dirty="0" smtClean="0">
                    <a:latin typeface="Times New Roman" pitchFamily="18" charset="0"/>
                    <a:cs typeface="Times New Roman" pitchFamily="18" charset="0"/>
                  </a:rPr>
                  <a:t>11</a:t>
                </a:r>
                <a:endParaRPr lang="ar-EG" sz="1200" b="1" dirty="0">
                  <a:latin typeface="Times New Roman" pitchFamily="18" charset="0"/>
                  <a:cs typeface="Times New Roman" pitchFamily="18" charset="0"/>
                </a:endParaRPr>
              </a:p>
            </p:txBody>
          </p:sp>
        </p:grpSp>
        <p:sp>
          <p:nvSpPr>
            <p:cNvPr id="9" name="مستطيل 8"/>
            <p:cNvSpPr/>
            <p:nvPr/>
          </p:nvSpPr>
          <p:spPr>
            <a:xfrm>
              <a:off x="0" y="5786454"/>
              <a:ext cx="9144000" cy="107154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dirty="0" smtClean="0">
                  <a:cs typeface="AF_Taif Normal" pitchFamily="2" charset="-78"/>
                </a:rPr>
                <a:t>ملخص مخرجات المشروع</a:t>
              </a:r>
              <a:endParaRPr lang="en-US" sz="2800" dirty="0" smtClean="0">
                <a:cs typeface="AF_Taif Normal" pitchFamily="2" charset="-78"/>
              </a:endParaRPr>
            </a:p>
          </p:txBody>
        </p:sp>
        <p:sp>
          <p:nvSpPr>
            <p:cNvPr id="10" name="سهم للأسفل 9"/>
            <p:cNvSpPr/>
            <p:nvPr/>
          </p:nvSpPr>
          <p:spPr>
            <a:xfrm>
              <a:off x="6215074" y="1928802"/>
              <a:ext cx="214314" cy="785818"/>
            </a:xfrm>
            <a:prstGeom prst="downArrow">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endParaRPr lang="ar-EG" dirty="0">
                <a:solidFill>
                  <a:schemeClr val="dk1"/>
                </a:solidFill>
              </a:endParaRPr>
            </a:p>
          </p:txBody>
        </p:sp>
        <p:sp>
          <p:nvSpPr>
            <p:cNvPr id="11" name="سهم للأسفل 10"/>
            <p:cNvSpPr/>
            <p:nvPr/>
          </p:nvSpPr>
          <p:spPr>
            <a:xfrm>
              <a:off x="5143504" y="1928802"/>
              <a:ext cx="214314" cy="785818"/>
            </a:xfrm>
            <a:prstGeom prst="downArrow">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endParaRPr lang="ar-EG" dirty="0">
                <a:solidFill>
                  <a:schemeClr val="dk1"/>
                </a:solidFill>
              </a:endParaRPr>
            </a:p>
          </p:txBody>
        </p:sp>
        <p:sp>
          <p:nvSpPr>
            <p:cNvPr id="12" name="سهم للأسفل 11"/>
            <p:cNvSpPr/>
            <p:nvPr/>
          </p:nvSpPr>
          <p:spPr>
            <a:xfrm>
              <a:off x="4000496" y="1928802"/>
              <a:ext cx="214314" cy="785818"/>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050" b="1" dirty="0"/>
            </a:p>
          </p:txBody>
        </p:sp>
        <p:sp>
          <p:nvSpPr>
            <p:cNvPr id="13" name="سهم للأسفل 12"/>
            <p:cNvSpPr/>
            <p:nvPr/>
          </p:nvSpPr>
          <p:spPr>
            <a:xfrm>
              <a:off x="2928926" y="1928802"/>
              <a:ext cx="214314" cy="785818"/>
            </a:xfrm>
            <a:prstGeom prst="downArrow">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EG" sz="1050" b="1" dirty="0"/>
            </a:p>
          </p:txBody>
        </p:sp>
        <p:sp>
          <p:nvSpPr>
            <p:cNvPr id="14" name="سهم للأسفل 13"/>
            <p:cNvSpPr/>
            <p:nvPr/>
          </p:nvSpPr>
          <p:spPr>
            <a:xfrm>
              <a:off x="1928794" y="1928802"/>
              <a:ext cx="214314" cy="785818"/>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100" b="1" dirty="0"/>
            </a:p>
          </p:txBody>
        </p:sp>
        <p:sp>
          <p:nvSpPr>
            <p:cNvPr id="15" name="سهم للأسفل 14"/>
            <p:cNvSpPr/>
            <p:nvPr/>
          </p:nvSpPr>
          <p:spPr>
            <a:xfrm>
              <a:off x="642910" y="1928802"/>
              <a:ext cx="214314" cy="785818"/>
            </a:xfrm>
            <a:prstGeom prst="downArrow">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100" b="1" dirty="0"/>
            </a:p>
          </p:txBody>
        </p:sp>
        <p:sp>
          <p:nvSpPr>
            <p:cNvPr id="16" name="سهم إلى اليسار 15"/>
            <p:cNvSpPr/>
            <p:nvPr/>
          </p:nvSpPr>
          <p:spPr>
            <a:xfrm>
              <a:off x="71406" y="5214950"/>
              <a:ext cx="571504" cy="428628"/>
            </a:xfrm>
            <a:prstGeom prst="left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ar-EG"/>
            </a:p>
          </p:txBody>
        </p:sp>
        <p:sp>
          <p:nvSpPr>
            <p:cNvPr id="17" name="مستطيل مستدير الزوايا 16"/>
            <p:cNvSpPr/>
            <p:nvPr/>
          </p:nvSpPr>
          <p:spPr>
            <a:xfrm>
              <a:off x="713216" y="5228332"/>
              <a:ext cx="3144404" cy="428628"/>
            </a:xfrm>
            <a:prstGeom prst="roundRect">
              <a:avLst/>
            </a:prstGeom>
            <a:solidFill>
              <a:schemeClr val="tx1">
                <a:lumMod val="95000"/>
                <a:lumOff val="5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400" b="1" dirty="0" smtClean="0"/>
                <a:t>اختبار </a:t>
              </a:r>
              <a:r>
                <a:rPr lang="ar-EG" sz="1400" b="1" dirty="0"/>
                <a:t>الاستعداد الأكاديمي لدراسة اللغة الإنجليزية </a:t>
              </a:r>
              <a:endParaRPr lang="ar-EG" sz="1400" dirty="0"/>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3"/>
          <p:cNvGrpSpPr/>
          <p:nvPr/>
        </p:nvGrpSpPr>
        <p:grpSpPr>
          <a:xfrm>
            <a:off x="0" y="71414"/>
            <a:ext cx="9144000" cy="6786586"/>
            <a:chOff x="0" y="71414"/>
            <a:chExt cx="9144000" cy="6786586"/>
          </a:xfrm>
        </p:grpSpPr>
        <p:sp>
          <p:nvSpPr>
            <p:cNvPr id="5" name="مستطيل 4"/>
            <p:cNvSpPr/>
            <p:nvPr/>
          </p:nvSpPr>
          <p:spPr>
            <a:xfrm>
              <a:off x="0" y="142852"/>
              <a:ext cx="9144000" cy="571504"/>
            </a:xfrm>
            <a:prstGeom prst="rect">
              <a:avLst/>
            </a:prstGeom>
          </p:spPr>
          <p:style>
            <a:lnRef idx="1">
              <a:schemeClr val="accent6"/>
            </a:lnRef>
            <a:fillRef idx="3">
              <a:schemeClr val="accent6"/>
            </a:fillRef>
            <a:effectRef idx="2">
              <a:schemeClr val="accent6"/>
            </a:effectRef>
            <a:fontRef idx="minor">
              <a:schemeClr val="lt1"/>
            </a:fontRef>
          </p:style>
          <p:txBody>
            <a:bodyPr rtlCol="1" anchor="ctr"/>
            <a:lstStyle/>
            <a:p>
              <a:endParaRPr lang="en-US" sz="2400" dirty="0">
                <a:cs typeface="AF_Taif Normal" pitchFamily="2" charset="-78"/>
              </a:endParaRPr>
            </a:p>
          </p:txBody>
        </p:sp>
        <p:sp>
          <p:nvSpPr>
            <p:cNvPr id="6" name="Rectangle 1"/>
            <p:cNvSpPr>
              <a:spLocks noChangeArrowheads="1"/>
            </p:cNvSpPr>
            <p:nvPr/>
          </p:nvSpPr>
          <p:spPr bwMode="auto">
            <a:xfrm>
              <a:off x="270184" y="71414"/>
              <a:ext cx="8513869" cy="400061"/>
            </a:xfrm>
            <a:prstGeom prst="rect">
              <a:avLst/>
            </a:prstGeom>
            <a:noFill/>
            <a:ln w="9525">
              <a:noFill/>
              <a:miter lim="800000"/>
              <a:headEnd/>
              <a:tailEnd/>
            </a:ln>
            <a:effectLst/>
          </p:spPr>
          <p:txBody>
            <a:bodyPr vert="horz" wrap="none" lIns="91440" tIns="152352" rIns="91440" bIns="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EG" sz="1600" i="0" u="none" strike="noStrike" cap="none" normalizeH="0" baseline="0" dirty="0" smtClean="0">
                  <a:ln>
                    <a:noFill/>
                  </a:ln>
                  <a:solidFill>
                    <a:schemeClr val="bg1"/>
                  </a:solidFill>
                  <a:effectLst/>
                  <a:latin typeface="Times New Roman" pitchFamily="18" charset="0"/>
                  <a:cs typeface="AdvertisingBold" pitchFamily="2" charset="-78"/>
                </a:rPr>
                <a:t>تفاصيل المخرجات خلال الفترة من 2010/10/1 – 2010/12/31م </a:t>
              </a:r>
              <a:r>
                <a:rPr kumimoji="0" lang="ar-EG" sz="1600" i="0" u="none" strike="noStrike" cap="none" normalizeH="0" baseline="0" dirty="0" smtClean="0">
                  <a:ln>
                    <a:noFill/>
                  </a:ln>
                  <a:solidFill>
                    <a:schemeClr val="bg1"/>
                  </a:solidFill>
                  <a:effectLst/>
                  <a:latin typeface="Calibri" pitchFamily="34" charset="0"/>
                  <a:ea typeface="Times New Roman" pitchFamily="18" charset="0"/>
                  <a:cs typeface="AdvertisingBold" pitchFamily="2" charset="-78"/>
                </a:rPr>
                <a:t>المخرجات المناظرة للهدف رقم (1) :</a:t>
              </a:r>
              <a:endParaRPr kumimoji="0" lang="ar-EG" sz="1600" i="0" u="none" strike="noStrike" cap="none" normalizeH="0" baseline="0" dirty="0" smtClean="0">
                <a:ln>
                  <a:noFill/>
                </a:ln>
                <a:solidFill>
                  <a:schemeClr val="bg1"/>
                </a:solidFill>
                <a:effectLst/>
                <a:latin typeface="Arial" pitchFamily="34" charset="0"/>
                <a:cs typeface="AdvertisingBold" pitchFamily="2" charset="-78"/>
              </a:endParaRPr>
            </a:p>
          </p:txBody>
        </p:sp>
        <p:grpSp>
          <p:nvGrpSpPr>
            <p:cNvPr id="3" name="مجموعة 42"/>
            <p:cNvGrpSpPr/>
            <p:nvPr/>
          </p:nvGrpSpPr>
          <p:grpSpPr>
            <a:xfrm>
              <a:off x="27864" y="928670"/>
              <a:ext cx="9072594" cy="857256"/>
              <a:chOff x="71406" y="928670"/>
              <a:chExt cx="9072594" cy="857256"/>
            </a:xfrm>
          </p:grpSpPr>
          <p:sp>
            <p:nvSpPr>
              <p:cNvPr id="41" name="مستطيل مستدير الزوايا 7"/>
              <p:cNvSpPr/>
              <p:nvPr/>
            </p:nvSpPr>
            <p:spPr>
              <a:xfrm>
                <a:off x="6929454" y="928670"/>
                <a:ext cx="2214546" cy="857256"/>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EG" sz="2400" dirty="0">
                    <a:cs typeface="AF_Taif Normal" pitchFamily="2" charset="-78"/>
                  </a:rPr>
                  <a:t>المخرجات</a:t>
                </a:r>
              </a:p>
            </p:txBody>
          </p:sp>
          <p:sp>
            <p:nvSpPr>
              <p:cNvPr id="42" name="مستطيل مستدير الزوايا 41"/>
              <p:cNvSpPr/>
              <p:nvPr/>
            </p:nvSpPr>
            <p:spPr>
              <a:xfrm>
                <a:off x="3571868" y="928670"/>
                <a:ext cx="1070438" cy="85725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050" b="1" dirty="0"/>
                  <a:t>نسبة الإنجاز المتوقع طبقا للإطار </a:t>
                </a:r>
                <a:r>
                  <a:rPr lang="ar-EG" sz="1050" b="1" dirty="0" err="1" smtClean="0"/>
                  <a:t>الزمنى</a:t>
                </a:r>
                <a:endParaRPr lang="en-US" sz="1050" dirty="0"/>
              </a:p>
            </p:txBody>
          </p:sp>
          <p:sp>
            <p:nvSpPr>
              <p:cNvPr id="43" name="مستطيل مستدير الزوايا 42"/>
              <p:cNvSpPr/>
              <p:nvPr/>
            </p:nvSpPr>
            <p:spPr>
              <a:xfrm>
                <a:off x="1500166" y="928670"/>
                <a:ext cx="986750" cy="85725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b="1" dirty="0" smtClean="0"/>
                  <a:t>المشاركين </a:t>
                </a:r>
                <a:r>
                  <a:rPr lang="ar-EG" sz="1100" b="1" dirty="0"/>
                  <a:t>في </a:t>
                </a:r>
                <a:r>
                  <a:rPr lang="ar-EG" sz="1100" b="1" dirty="0" smtClean="0"/>
                  <a:t>التنفيذ</a:t>
                </a:r>
                <a:endParaRPr lang="en-US" sz="1100" dirty="0"/>
              </a:p>
            </p:txBody>
          </p:sp>
          <p:grpSp>
            <p:nvGrpSpPr>
              <p:cNvPr id="4" name="مجموعة 17"/>
              <p:cNvGrpSpPr/>
              <p:nvPr/>
            </p:nvGrpSpPr>
            <p:grpSpPr>
              <a:xfrm>
                <a:off x="4643438" y="928670"/>
                <a:ext cx="2214578" cy="857256"/>
                <a:chOff x="5143504" y="928670"/>
                <a:chExt cx="2214578" cy="857256"/>
              </a:xfrm>
            </p:grpSpPr>
            <p:sp>
              <p:nvSpPr>
                <p:cNvPr id="47" name="مستطيل مستدير الزوايا 8"/>
                <p:cNvSpPr/>
                <p:nvPr/>
              </p:nvSpPr>
              <p:spPr>
                <a:xfrm>
                  <a:off x="5143536" y="928670"/>
                  <a:ext cx="2214546" cy="85725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8" name="مربع نص 11"/>
                <p:cNvSpPr txBox="1"/>
                <p:nvPr/>
              </p:nvSpPr>
              <p:spPr>
                <a:xfrm>
                  <a:off x="5143504" y="928670"/>
                  <a:ext cx="2143140" cy="369332"/>
                </a:xfrm>
                <a:prstGeom prst="rect">
                  <a:avLst/>
                </a:prstGeom>
                <a:noFill/>
              </p:spPr>
              <p:txBody>
                <a:bodyPr wrap="square" rtlCol="1">
                  <a:spAutoFit/>
                </a:bodyPr>
                <a:lstStyle/>
                <a:p>
                  <a:pPr algn="ctr"/>
                  <a:r>
                    <a:rPr lang="ar-EG" dirty="0" smtClean="0"/>
                    <a:t>فترة التنفيذ</a:t>
                  </a:r>
                  <a:endParaRPr lang="ar-EG" dirty="0"/>
                </a:p>
              </p:txBody>
            </p:sp>
            <p:sp>
              <p:nvSpPr>
                <p:cNvPr id="49" name="مستطيل ذو زاويتين مستديرتين في نفس الجانب 12"/>
                <p:cNvSpPr/>
                <p:nvPr/>
              </p:nvSpPr>
              <p:spPr>
                <a:xfrm>
                  <a:off x="6286512" y="1414222"/>
                  <a:ext cx="928694" cy="357190"/>
                </a:xfrm>
                <a:prstGeom prst="round2SameRect">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ar-EG" dirty="0" smtClean="0"/>
                    <a:t>البداية</a:t>
                  </a:r>
                  <a:endParaRPr lang="ar-EG" dirty="0"/>
                </a:p>
              </p:txBody>
            </p:sp>
            <p:sp>
              <p:nvSpPr>
                <p:cNvPr id="50" name="مستطيل ذو زاويتين مستديرتين في نفس الجانب 13"/>
                <p:cNvSpPr/>
                <p:nvPr/>
              </p:nvSpPr>
              <p:spPr>
                <a:xfrm>
                  <a:off x="5286380" y="1414222"/>
                  <a:ext cx="928694" cy="357190"/>
                </a:xfrm>
                <a:prstGeom prst="round2SameRect">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ar-EG" dirty="0" smtClean="0"/>
                    <a:t>النهاية</a:t>
                  </a:r>
                  <a:endParaRPr lang="ar-EG" dirty="0"/>
                </a:p>
              </p:txBody>
            </p:sp>
          </p:grpSp>
          <p:sp>
            <p:nvSpPr>
              <p:cNvPr id="45" name="مستطيل مستدير الزوايا 44"/>
              <p:cNvSpPr/>
              <p:nvPr/>
            </p:nvSpPr>
            <p:spPr>
              <a:xfrm>
                <a:off x="2500298" y="928670"/>
                <a:ext cx="1070438" cy="857256"/>
              </a:xfrm>
              <a:prstGeom prst="roundRect">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1050" b="1" dirty="0"/>
                  <a:t>نسبة تقييم </a:t>
                </a:r>
                <a:r>
                  <a:rPr lang="ar-EG" sz="1050" b="1" dirty="0" err="1"/>
                  <a:t>ماتم</a:t>
                </a:r>
                <a:r>
                  <a:rPr lang="ar-EG" sz="1050" b="1" dirty="0"/>
                  <a:t> انجازه</a:t>
                </a:r>
                <a:endParaRPr lang="en-US" sz="1050" dirty="0"/>
              </a:p>
              <a:p>
                <a:r>
                  <a:rPr lang="ar-EG" sz="1050" b="1" dirty="0"/>
                  <a:t>(0-100%)</a:t>
                </a:r>
                <a:endParaRPr lang="en-US" sz="1050" dirty="0"/>
              </a:p>
            </p:txBody>
          </p:sp>
          <p:sp>
            <p:nvSpPr>
              <p:cNvPr id="46" name="مستطيل مستدير الزوايا 15"/>
              <p:cNvSpPr/>
              <p:nvPr/>
            </p:nvSpPr>
            <p:spPr>
              <a:xfrm>
                <a:off x="71406" y="928670"/>
                <a:ext cx="1415346" cy="857256"/>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b="1" dirty="0" smtClean="0"/>
                  <a:t>ملاحظات</a:t>
                </a:r>
              </a:p>
              <a:p>
                <a:pPr algn="ctr"/>
                <a:r>
                  <a:rPr lang="ar-EG" sz="1100" b="1" dirty="0"/>
                  <a:t>أدلة وشواهد</a:t>
                </a:r>
                <a:endParaRPr lang="en-US" sz="1100" dirty="0"/>
              </a:p>
            </p:txBody>
          </p:sp>
        </p:grpSp>
        <p:grpSp>
          <p:nvGrpSpPr>
            <p:cNvPr id="7" name="مجموعة 43"/>
            <p:cNvGrpSpPr/>
            <p:nvPr/>
          </p:nvGrpSpPr>
          <p:grpSpPr>
            <a:xfrm>
              <a:off x="27896" y="1785926"/>
              <a:ext cx="9072562" cy="2928958"/>
              <a:chOff x="27896" y="1428736"/>
              <a:chExt cx="9072562" cy="2928958"/>
            </a:xfrm>
          </p:grpSpPr>
          <p:grpSp>
            <p:nvGrpSpPr>
              <p:cNvPr id="8" name="مجموعة 41"/>
              <p:cNvGrpSpPr/>
              <p:nvPr/>
            </p:nvGrpSpPr>
            <p:grpSpPr>
              <a:xfrm>
                <a:off x="27896" y="1571612"/>
                <a:ext cx="9072562" cy="2786082"/>
                <a:chOff x="27896" y="1571612"/>
                <a:chExt cx="9072562" cy="2786082"/>
              </a:xfrm>
            </p:grpSpPr>
            <p:sp>
              <p:nvSpPr>
                <p:cNvPr id="20" name="مربع نص 19"/>
                <p:cNvSpPr txBox="1"/>
                <p:nvPr/>
              </p:nvSpPr>
              <p:spPr>
                <a:xfrm>
                  <a:off x="6885912" y="1571612"/>
                  <a:ext cx="2214546" cy="830997"/>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pPr lvl="0"/>
                  <a:r>
                    <a:rPr lang="ar-EG" sz="1600" b="1" dirty="0" smtClean="0">
                      <a:latin typeface="Times New Roman" pitchFamily="18" charset="0"/>
                      <a:cs typeface="Times New Roman" pitchFamily="18" charset="0"/>
                    </a:rPr>
                    <a:t>        صورة </a:t>
                  </a:r>
                  <a:r>
                    <a:rPr lang="ar-EG" sz="1600" b="1" dirty="0">
                      <a:latin typeface="Times New Roman" pitchFamily="18" charset="0"/>
                      <a:cs typeface="Times New Roman" pitchFamily="18" charset="0"/>
                    </a:rPr>
                    <a:t>نهائية من المكافئ (1) لاختبار الاستعداد الأكاديمي لدراسة اللغة الإنجليزية .</a:t>
                  </a:r>
                  <a:endParaRPr lang="en-US" sz="1600" b="1" dirty="0">
                    <a:latin typeface="Times New Roman" pitchFamily="18" charset="0"/>
                    <a:cs typeface="Times New Roman" pitchFamily="18" charset="0"/>
                  </a:endParaRPr>
                </a:p>
              </p:txBody>
            </p:sp>
            <p:grpSp>
              <p:nvGrpSpPr>
                <p:cNvPr id="18" name="مجموعة 25"/>
                <p:cNvGrpSpPr/>
                <p:nvPr/>
              </p:nvGrpSpPr>
              <p:grpSpPr>
                <a:xfrm>
                  <a:off x="4714876" y="2571744"/>
                  <a:ext cx="2000264" cy="357190"/>
                  <a:chOff x="4714876" y="2571744"/>
                  <a:chExt cx="2000264" cy="357190"/>
                </a:xfrm>
              </p:grpSpPr>
              <p:sp>
                <p:nvSpPr>
                  <p:cNvPr id="39" name="مستطيل مستدير الزوايا 19"/>
                  <p:cNvSpPr/>
                  <p:nvPr/>
                </p:nvSpPr>
                <p:spPr>
                  <a:xfrm>
                    <a:off x="5715008"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smtClean="0">
                        <a:solidFill>
                          <a:schemeClr val="bg1"/>
                        </a:solidFill>
                      </a:rPr>
                      <a:t>2010/11/7</a:t>
                    </a:r>
                    <a:endParaRPr lang="ar-EG" sz="900" dirty="0">
                      <a:solidFill>
                        <a:schemeClr val="bg1"/>
                      </a:solidFill>
                    </a:endParaRPr>
                  </a:p>
                </p:txBody>
              </p:sp>
              <p:sp>
                <p:nvSpPr>
                  <p:cNvPr id="40" name="مستطيل مستدير الزوايا 20"/>
                  <p:cNvSpPr/>
                  <p:nvPr/>
                </p:nvSpPr>
                <p:spPr>
                  <a:xfrm>
                    <a:off x="4714876"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smtClean="0">
                        <a:solidFill>
                          <a:schemeClr val="bg1"/>
                        </a:solidFill>
                      </a:rPr>
                      <a:t>2010/11/7</a:t>
                    </a:r>
                    <a:endParaRPr lang="ar-EG" sz="1100" dirty="0">
                      <a:solidFill>
                        <a:schemeClr val="bg1"/>
                      </a:solidFill>
                    </a:endParaRPr>
                  </a:p>
                </p:txBody>
              </p:sp>
            </p:grpSp>
            <p:grpSp>
              <p:nvGrpSpPr>
                <p:cNvPr id="21" name="مجموعة 24"/>
                <p:cNvGrpSpPr/>
                <p:nvPr/>
              </p:nvGrpSpPr>
              <p:grpSpPr>
                <a:xfrm>
                  <a:off x="6814474" y="2571744"/>
                  <a:ext cx="2285984" cy="1785950"/>
                  <a:chOff x="6814474" y="2571744"/>
                  <a:chExt cx="2285984" cy="1785950"/>
                </a:xfrm>
              </p:grpSpPr>
              <p:sp>
                <p:nvSpPr>
                  <p:cNvPr id="36" name="مستطيل مستدير الزوايا 21"/>
                  <p:cNvSpPr/>
                  <p:nvPr/>
                </p:nvSpPr>
                <p:spPr>
                  <a:xfrm>
                    <a:off x="6814474" y="2571744"/>
                    <a:ext cx="2285984"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EG" dirty="0">
                        <a:cs typeface="AdvertisingBold" pitchFamily="2" charset="-78"/>
                      </a:rPr>
                      <a:t>تحكيم الاختبار </a:t>
                    </a:r>
                    <a:endParaRPr lang="en-US" dirty="0">
                      <a:cs typeface="AdvertisingBold" pitchFamily="2" charset="-78"/>
                    </a:endParaRPr>
                  </a:p>
                </p:txBody>
              </p:sp>
              <p:sp>
                <p:nvSpPr>
                  <p:cNvPr id="37" name="مستطيل مستدير الزوايا 22"/>
                  <p:cNvSpPr/>
                  <p:nvPr/>
                </p:nvSpPr>
                <p:spPr>
                  <a:xfrm>
                    <a:off x="6814474" y="3143248"/>
                    <a:ext cx="2285984"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EG" sz="1400" dirty="0">
                        <a:cs typeface="AdvertisingBold" pitchFamily="2" charset="-78"/>
                      </a:rPr>
                      <a:t>مراجعة تقارير </a:t>
                    </a:r>
                    <a:r>
                      <a:rPr lang="ar-EG" sz="1400" dirty="0" smtClean="0">
                        <a:cs typeface="AdvertisingBold" pitchFamily="2" charset="-78"/>
                      </a:rPr>
                      <a:t>المحكمين</a:t>
                    </a:r>
                    <a:endParaRPr lang="en-US" sz="1400" dirty="0">
                      <a:cs typeface="AdvertisingBold" pitchFamily="2" charset="-78"/>
                    </a:endParaRPr>
                  </a:p>
                </p:txBody>
              </p:sp>
              <p:sp>
                <p:nvSpPr>
                  <p:cNvPr id="38" name="مستطيل مستدير الزوايا 37"/>
                  <p:cNvSpPr/>
                  <p:nvPr/>
                </p:nvSpPr>
                <p:spPr>
                  <a:xfrm>
                    <a:off x="6814474" y="3643314"/>
                    <a:ext cx="2285984"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EG" sz="1200" dirty="0">
                        <a:cs typeface="AdvertisingBold" pitchFamily="2" charset="-78"/>
                      </a:rPr>
                      <a:t>إعداد الاختبار المكافئ في صورته النهائية بعد مراجعة تقارير المحكمين </a:t>
                    </a:r>
                    <a:r>
                      <a:rPr lang="ar-EG" sz="1200" dirty="0" smtClean="0">
                        <a:cs typeface="AdvertisingBold" pitchFamily="2" charset="-78"/>
                      </a:rPr>
                      <a:t>.</a:t>
                    </a:r>
                    <a:endParaRPr lang="en-US" sz="1200" dirty="0">
                      <a:cs typeface="AdvertisingBold" pitchFamily="2" charset="-78"/>
                    </a:endParaRPr>
                  </a:p>
                </p:txBody>
              </p:sp>
            </p:grpSp>
            <p:grpSp>
              <p:nvGrpSpPr>
                <p:cNvPr id="22" name="مجموعة 26"/>
                <p:cNvGrpSpPr/>
                <p:nvPr/>
              </p:nvGrpSpPr>
              <p:grpSpPr>
                <a:xfrm>
                  <a:off x="4714876" y="3171144"/>
                  <a:ext cx="2000264" cy="357190"/>
                  <a:chOff x="4714876" y="2571744"/>
                  <a:chExt cx="2000264" cy="357190"/>
                </a:xfrm>
              </p:grpSpPr>
              <p:sp>
                <p:nvSpPr>
                  <p:cNvPr id="34" name="مستطيل مستدير الزوايا 33"/>
                  <p:cNvSpPr/>
                  <p:nvPr/>
                </p:nvSpPr>
                <p:spPr>
                  <a:xfrm>
                    <a:off x="5715008"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2010/11/8</a:t>
                    </a:r>
                  </a:p>
                </p:txBody>
              </p:sp>
              <p:sp>
                <p:nvSpPr>
                  <p:cNvPr id="35" name="مستطيل مستدير الزوايا 34"/>
                  <p:cNvSpPr/>
                  <p:nvPr/>
                </p:nvSpPr>
                <p:spPr>
                  <a:xfrm>
                    <a:off x="4714876"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2010/11/15</a:t>
                    </a:r>
                  </a:p>
                </p:txBody>
              </p:sp>
            </p:grpSp>
            <p:grpSp>
              <p:nvGrpSpPr>
                <p:cNvPr id="23" name="مجموعة 29"/>
                <p:cNvGrpSpPr/>
                <p:nvPr/>
              </p:nvGrpSpPr>
              <p:grpSpPr>
                <a:xfrm>
                  <a:off x="4714876" y="3786190"/>
                  <a:ext cx="1985750" cy="357190"/>
                  <a:chOff x="4729390" y="2571744"/>
                  <a:chExt cx="1985750" cy="357190"/>
                </a:xfrm>
              </p:grpSpPr>
              <p:sp>
                <p:nvSpPr>
                  <p:cNvPr id="32" name="مستطيل مستدير الزوايا 31"/>
                  <p:cNvSpPr/>
                  <p:nvPr/>
                </p:nvSpPr>
                <p:spPr>
                  <a:xfrm>
                    <a:off x="5729522" y="2571744"/>
                    <a:ext cx="985618"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2010/11/16</a:t>
                    </a:r>
                  </a:p>
                </p:txBody>
              </p:sp>
              <p:sp>
                <p:nvSpPr>
                  <p:cNvPr id="33" name="مستطيل مستدير الزوايا 32"/>
                  <p:cNvSpPr/>
                  <p:nvPr/>
                </p:nvSpPr>
                <p:spPr>
                  <a:xfrm>
                    <a:off x="4729390"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2010/11/30</a:t>
                    </a:r>
                  </a:p>
                </p:txBody>
              </p:sp>
            </p:grpSp>
            <p:sp>
              <p:nvSpPr>
                <p:cNvPr id="25" name="مستطيل مستدير الزوايا 24"/>
                <p:cNvSpPr/>
                <p:nvPr/>
              </p:nvSpPr>
              <p:spPr>
                <a:xfrm>
                  <a:off x="3643306" y="2571744"/>
                  <a:ext cx="928694" cy="1428760"/>
                </a:xfrm>
                <a:prstGeom prst="round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sp>
              <p:nvSpPr>
                <p:cNvPr id="26" name="مستطيل مستدير الزوايا 25"/>
                <p:cNvSpPr/>
                <p:nvPr/>
              </p:nvSpPr>
              <p:spPr>
                <a:xfrm>
                  <a:off x="2571736" y="2571744"/>
                  <a:ext cx="928694" cy="1428760"/>
                </a:xfrm>
                <a:prstGeom prst="roundRect">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grpSp>
              <p:nvGrpSpPr>
                <p:cNvPr id="24" name="مجموعة 37"/>
                <p:cNvGrpSpPr/>
                <p:nvPr/>
              </p:nvGrpSpPr>
              <p:grpSpPr>
                <a:xfrm>
                  <a:off x="1857356" y="2644314"/>
                  <a:ext cx="357190" cy="1285884"/>
                  <a:chOff x="1785918" y="2571744"/>
                  <a:chExt cx="357190" cy="1285884"/>
                </a:xfrm>
              </p:grpSpPr>
              <p:sp>
                <p:nvSpPr>
                  <p:cNvPr id="29" name="مستطيل مستدير الزوايا 28"/>
                  <p:cNvSpPr/>
                  <p:nvPr/>
                </p:nvSpPr>
                <p:spPr>
                  <a:xfrm>
                    <a:off x="1785918" y="2571744"/>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2</a:t>
                    </a:r>
                    <a:endParaRPr lang="ar-EG" sz="900" b="1" dirty="0">
                      <a:solidFill>
                        <a:schemeClr val="bg1"/>
                      </a:solidFill>
                      <a:latin typeface="Times New Roman" pitchFamily="18" charset="0"/>
                      <a:cs typeface="Times New Roman" pitchFamily="18" charset="0"/>
                    </a:endParaRPr>
                  </a:p>
                </p:txBody>
              </p:sp>
              <p:sp>
                <p:nvSpPr>
                  <p:cNvPr id="30" name="مستطيل مستدير الزوايا 29"/>
                  <p:cNvSpPr/>
                  <p:nvPr/>
                </p:nvSpPr>
                <p:spPr>
                  <a:xfrm>
                    <a:off x="1785918" y="3043914"/>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3</a:t>
                    </a:r>
                    <a:endParaRPr lang="ar-EG" sz="900" b="1" dirty="0">
                      <a:solidFill>
                        <a:schemeClr val="bg1"/>
                      </a:solidFill>
                      <a:latin typeface="Times New Roman" pitchFamily="18" charset="0"/>
                      <a:cs typeface="Times New Roman" pitchFamily="18" charset="0"/>
                    </a:endParaRPr>
                  </a:p>
                </p:txBody>
              </p:sp>
              <p:sp>
                <p:nvSpPr>
                  <p:cNvPr id="31" name="مستطيل مستدير الزوايا 30"/>
                  <p:cNvSpPr/>
                  <p:nvPr/>
                </p:nvSpPr>
                <p:spPr>
                  <a:xfrm>
                    <a:off x="1785918" y="3500438"/>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3</a:t>
                    </a:r>
                    <a:endParaRPr lang="ar-EG" sz="900" b="1" dirty="0">
                      <a:solidFill>
                        <a:schemeClr val="bg1"/>
                      </a:solidFill>
                      <a:latin typeface="Times New Roman" pitchFamily="18" charset="0"/>
                      <a:cs typeface="Times New Roman" pitchFamily="18" charset="0"/>
                    </a:endParaRPr>
                  </a:p>
                </p:txBody>
              </p:sp>
            </p:grpSp>
            <p:sp>
              <p:nvSpPr>
                <p:cNvPr id="28" name="مستطيل مستدير الزوايا 27"/>
                <p:cNvSpPr/>
                <p:nvPr/>
              </p:nvSpPr>
              <p:spPr>
                <a:xfrm>
                  <a:off x="27896" y="2615286"/>
                  <a:ext cx="1586118" cy="1428760"/>
                </a:xfrm>
                <a:prstGeom prst="roundRect">
                  <a:avLst>
                    <a:gd name="adj" fmla="val 0"/>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EG" sz="1200" dirty="0">
                      <a:cs typeface="AdvertisingBold" pitchFamily="2" charset="-78"/>
                    </a:rPr>
                    <a:t>اختبار نهائي (مكافئ 1) في الاستعداد الأكاديمي لدراسة اللغة الإنجليزية بعد تحكيمه ومراجعته .</a:t>
                  </a:r>
                  <a:endParaRPr lang="en-US" sz="1200" dirty="0">
                    <a:cs typeface="AdvertisingBold" pitchFamily="2" charset="-78"/>
                  </a:endParaRPr>
                </a:p>
              </p:txBody>
            </p:sp>
          </p:grpSp>
          <p:sp>
            <p:nvSpPr>
              <p:cNvPr id="19" name="شكل بيضاوي 18"/>
              <p:cNvSpPr/>
              <p:nvPr/>
            </p:nvSpPr>
            <p:spPr>
              <a:xfrm>
                <a:off x="8572528" y="1428736"/>
                <a:ext cx="514580" cy="428628"/>
              </a:xfrm>
              <a:prstGeom prst="ellipse">
                <a:avLst/>
              </a:prstGeom>
              <a:solidFill>
                <a:srgbClr val="00B050"/>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200" b="1" dirty="0" smtClean="0">
                    <a:latin typeface="Times New Roman" pitchFamily="18" charset="0"/>
                    <a:cs typeface="Times New Roman" pitchFamily="18" charset="0"/>
                  </a:rPr>
                  <a:t>12</a:t>
                </a:r>
                <a:endParaRPr lang="ar-EG" sz="1200" b="1" dirty="0">
                  <a:latin typeface="Times New Roman" pitchFamily="18" charset="0"/>
                  <a:cs typeface="Times New Roman" pitchFamily="18" charset="0"/>
                </a:endParaRPr>
              </a:p>
            </p:txBody>
          </p:sp>
        </p:grpSp>
        <p:sp>
          <p:nvSpPr>
            <p:cNvPr id="9" name="مستطيل 8"/>
            <p:cNvSpPr/>
            <p:nvPr/>
          </p:nvSpPr>
          <p:spPr>
            <a:xfrm>
              <a:off x="0" y="5786454"/>
              <a:ext cx="9144000" cy="107154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dirty="0" smtClean="0">
                  <a:cs typeface="AF_Taif Normal" pitchFamily="2" charset="-78"/>
                </a:rPr>
                <a:t>ملخص مخرجات المشروع</a:t>
              </a:r>
              <a:endParaRPr lang="en-US" sz="2800" dirty="0" smtClean="0">
                <a:cs typeface="AF_Taif Normal" pitchFamily="2" charset="-78"/>
              </a:endParaRPr>
            </a:p>
          </p:txBody>
        </p:sp>
        <p:sp>
          <p:nvSpPr>
            <p:cNvPr id="10" name="سهم للأسفل 9"/>
            <p:cNvSpPr/>
            <p:nvPr/>
          </p:nvSpPr>
          <p:spPr>
            <a:xfrm>
              <a:off x="6215074" y="1928802"/>
              <a:ext cx="214314" cy="785818"/>
            </a:xfrm>
            <a:prstGeom prst="downArrow">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endParaRPr lang="ar-EG" dirty="0">
                <a:solidFill>
                  <a:schemeClr val="dk1"/>
                </a:solidFill>
              </a:endParaRPr>
            </a:p>
          </p:txBody>
        </p:sp>
        <p:sp>
          <p:nvSpPr>
            <p:cNvPr id="11" name="سهم للأسفل 10"/>
            <p:cNvSpPr/>
            <p:nvPr/>
          </p:nvSpPr>
          <p:spPr>
            <a:xfrm>
              <a:off x="5143504" y="1928802"/>
              <a:ext cx="214314" cy="785818"/>
            </a:xfrm>
            <a:prstGeom prst="downArrow">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endParaRPr lang="ar-EG" dirty="0">
                <a:solidFill>
                  <a:schemeClr val="dk1"/>
                </a:solidFill>
              </a:endParaRPr>
            </a:p>
          </p:txBody>
        </p:sp>
        <p:sp>
          <p:nvSpPr>
            <p:cNvPr id="12" name="سهم للأسفل 11"/>
            <p:cNvSpPr/>
            <p:nvPr/>
          </p:nvSpPr>
          <p:spPr>
            <a:xfrm>
              <a:off x="4000496" y="1928802"/>
              <a:ext cx="214314" cy="785818"/>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050" b="1" dirty="0"/>
            </a:p>
          </p:txBody>
        </p:sp>
        <p:sp>
          <p:nvSpPr>
            <p:cNvPr id="13" name="سهم للأسفل 12"/>
            <p:cNvSpPr/>
            <p:nvPr/>
          </p:nvSpPr>
          <p:spPr>
            <a:xfrm>
              <a:off x="2928926" y="1928802"/>
              <a:ext cx="214314" cy="785818"/>
            </a:xfrm>
            <a:prstGeom prst="downArrow">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EG" sz="1050" b="1" dirty="0"/>
            </a:p>
          </p:txBody>
        </p:sp>
        <p:sp>
          <p:nvSpPr>
            <p:cNvPr id="14" name="سهم للأسفل 13"/>
            <p:cNvSpPr/>
            <p:nvPr/>
          </p:nvSpPr>
          <p:spPr>
            <a:xfrm>
              <a:off x="1928794" y="1928802"/>
              <a:ext cx="214314" cy="785818"/>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100" b="1" dirty="0"/>
            </a:p>
          </p:txBody>
        </p:sp>
        <p:sp>
          <p:nvSpPr>
            <p:cNvPr id="15" name="سهم للأسفل 14"/>
            <p:cNvSpPr/>
            <p:nvPr/>
          </p:nvSpPr>
          <p:spPr>
            <a:xfrm>
              <a:off x="642910" y="1928802"/>
              <a:ext cx="214314" cy="785818"/>
            </a:xfrm>
            <a:prstGeom prst="downArrow">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100" b="1" dirty="0"/>
            </a:p>
          </p:txBody>
        </p:sp>
        <p:sp>
          <p:nvSpPr>
            <p:cNvPr id="16" name="سهم إلى اليسار 15"/>
            <p:cNvSpPr/>
            <p:nvPr/>
          </p:nvSpPr>
          <p:spPr>
            <a:xfrm>
              <a:off x="71406" y="5214950"/>
              <a:ext cx="571504" cy="428628"/>
            </a:xfrm>
            <a:prstGeom prst="left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ar-EG"/>
            </a:p>
          </p:txBody>
        </p:sp>
        <p:sp>
          <p:nvSpPr>
            <p:cNvPr id="17" name="مستطيل مستدير الزوايا 16"/>
            <p:cNvSpPr/>
            <p:nvPr/>
          </p:nvSpPr>
          <p:spPr>
            <a:xfrm>
              <a:off x="713216" y="5228332"/>
              <a:ext cx="3144404" cy="428628"/>
            </a:xfrm>
            <a:prstGeom prst="roundRect">
              <a:avLst/>
            </a:prstGeom>
            <a:solidFill>
              <a:schemeClr val="tx1">
                <a:lumMod val="95000"/>
                <a:lumOff val="5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400" b="1" dirty="0" smtClean="0"/>
                <a:t>اختبار </a:t>
              </a:r>
              <a:r>
                <a:rPr lang="ar-EG" sz="1400" b="1" dirty="0"/>
                <a:t>الاستعداد الأكاديمي لدراسة الكيمياء</a:t>
              </a:r>
              <a:endParaRPr lang="ar-EG" sz="1400" dirty="0"/>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3"/>
          <p:cNvGrpSpPr/>
          <p:nvPr/>
        </p:nvGrpSpPr>
        <p:grpSpPr>
          <a:xfrm>
            <a:off x="0" y="71414"/>
            <a:ext cx="9144000" cy="6786586"/>
            <a:chOff x="0" y="71414"/>
            <a:chExt cx="9144000" cy="6786586"/>
          </a:xfrm>
        </p:grpSpPr>
        <p:sp>
          <p:nvSpPr>
            <p:cNvPr id="5" name="مستطيل 4"/>
            <p:cNvSpPr/>
            <p:nvPr/>
          </p:nvSpPr>
          <p:spPr>
            <a:xfrm>
              <a:off x="0" y="142852"/>
              <a:ext cx="9144000" cy="571504"/>
            </a:xfrm>
            <a:prstGeom prst="rect">
              <a:avLst/>
            </a:prstGeom>
          </p:spPr>
          <p:style>
            <a:lnRef idx="1">
              <a:schemeClr val="accent6"/>
            </a:lnRef>
            <a:fillRef idx="3">
              <a:schemeClr val="accent6"/>
            </a:fillRef>
            <a:effectRef idx="2">
              <a:schemeClr val="accent6"/>
            </a:effectRef>
            <a:fontRef idx="minor">
              <a:schemeClr val="lt1"/>
            </a:fontRef>
          </p:style>
          <p:txBody>
            <a:bodyPr rtlCol="1" anchor="ctr"/>
            <a:lstStyle/>
            <a:p>
              <a:endParaRPr lang="en-US" sz="2400" dirty="0">
                <a:cs typeface="AF_Taif Normal" pitchFamily="2" charset="-78"/>
              </a:endParaRPr>
            </a:p>
          </p:txBody>
        </p:sp>
        <p:sp>
          <p:nvSpPr>
            <p:cNvPr id="6" name="Rectangle 1"/>
            <p:cNvSpPr>
              <a:spLocks noChangeArrowheads="1"/>
            </p:cNvSpPr>
            <p:nvPr/>
          </p:nvSpPr>
          <p:spPr bwMode="auto">
            <a:xfrm>
              <a:off x="270184" y="71414"/>
              <a:ext cx="8513869" cy="400061"/>
            </a:xfrm>
            <a:prstGeom prst="rect">
              <a:avLst/>
            </a:prstGeom>
            <a:noFill/>
            <a:ln w="9525">
              <a:noFill/>
              <a:miter lim="800000"/>
              <a:headEnd/>
              <a:tailEnd/>
            </a:ln>
            <a:effectLst/>
          </p:spPr>
          <p:txBody>
            <a:bodyPr vert="horz" wrap="none" lIns="91440" tIns="152352" rIns="91440" bIns="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EG" sz="1600" i="0" u="none" strike="noStrike" cap="none" normalizeH="0" baseline="0" dirty="0" smtClean="0">
                  <a:ln>
                    <a:noFill/>
                  </a:ln>
                  <a:solidFill>
                    <a:schemeClr val="bg1"/>
                  </a:solidFill>
                  <a:effectLst/>
                  <a:latin typeface="Times New Roman" pitchFamily="18" charset="0"/>
                  <a:cs typeface="AdvertisingBold" pitchFamily="2" charset="-78"/>
                </a:rPr>
                <a:t>تفاصيل المخرجات خلال الفترة من 2010/10/1 – 2010/12/31م </a:t>
              </a:r>
              <a:r>
                <a:rPr kumimoji="0" lang="ar-EG" sz="1600" i="0" u="none" strike="noStrike" cap="none" normalizeH="0" baseline="0" dirty="0" smtClean="0">
                  <a:ln>
                    <a:noFill/>
                  </a:ln>
                  <a:solidFill>
                    <a:schemeClr val="bg1"/>
                  </a:solidFill>
                  <a:effectLst/>
                  <a:latin typeface="Calibri" pitchFamily="34" charset="0"/>
                  <a:ea typeface="Times New Roman" pitchFamily="18" charset="0"/>
                  <a:cs typeface="AdvertisingBold" pitchFamily="2" charset="-78"/>
                </a:rPr>
                <a:t>المخرجات المناظرة للهدف رقم (1) :</a:t>
              </a:r>
              <a:endParaRPr kumimoji="0" lang="ar-EG" sz="1600" i="0" u="none" strike="noStrike" cap="none" normalizeH="0" baseline="0" dirty="0" smtClean="0">
                <a:ln>
                  <a:noFill/>
                </a:ln>
                <a:solidFill>
                  <a:schemeClr val="bg1"/>
                </a:solidFill>
                <a:effectLst/>
                <a:latin typeface="Arial" pitchFamily="34" charset="0"/>
                <a:cs typeface="AdvertisingBold" pitchFamily="2" charset="-78"/>
              </a:endParaRPr>
            </a:p>
          </p:txBody>
        </p:sp>
        <p:grpSp>
          <p:nvGrpSpPr>
            <p:cNvPr id="3" name="مجموعة 42"/>
            <p:cNvGrpSpPr/>
            <p:nvPr/>
          </p:nvGrpSpPr>
          <p:grpSpPr>
            <a:xfrm>
              <a:off x="27864" y="928670"/>
              <a:ext cx="9072594" cy="857256"/>
              <a:chOff x="71406" y="928670"/>
              <a:chExt cx="9072594" cy="857256"/>
            </a:xfrm>
          </p:grpSpPr>
          <p:sp>
            <p:nvSpPr>
              <p:cNvPr id="41" name="مستطيل مستدير الزوايا 7"/>
              <p:cNvSpPr/>
              <p:nvPr/>
            </p:nvSpPr>
            <p:spPr>
              <a:xfrm>
                <a:off x="6929454" y="928670"/>
                <a:ext cx="2214546" cy="857256"/>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EG" sz="2400" dirty="0">
                    <a:cs typeface="AF_Taif Normal" pitchFamily="2" charset="-78"/>
                  </a:rPr>
                  <a:t>المخرجات</a:t>
                </a:r>
              </a:p>
            </p:txBody>
          </p:sp>
          <p:sp>
            <p:nvSpPr>
              <p:cNvPr id="42" name="مستطيل مستدير الزوايا 41"/>
              <p:cNvSpPr/>
              <p:nvPr/>
            </p:nvSpPr>
            <p:spPr>
              <a:xfrm>
                <a:off x="3571868" y="928670"/>
                <a:ext cx="1070438" cy="85725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050" b="1" dirty="0"/>
                  <a:t>نسبة الإنجاز المتوقع طبقا للإطار </a:t>
                </a:r>
                <a:r>
                  <a:rPr lang="ar-EG" sz="1050" b="1" dirty="0" err="1" smtClean="0"/>
                  <a:t>الزمنى</a:t>
                </a:r>
                <a:endParaRPr lang="en-US" sz="1050" dirty="0"/>
              </a:p>
            </p:txBody>
          </p:sp>
          <p:sp>
            <p:nvSpPr>
              <p:cNvPr id="43" name="مستطيل مستدير الزوايا 42"/>
              <p:cNvSpPr/>
              <p:nvPr/>
            </p:nvSpPr>
            <p:spPr>
              <a:xfrm>
                <a:off x="1500166" y="928670"/>
                <a:ext cx="986750" cy="85725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b="1" dirty="0" smtClean="0"/>
                  <a:t>المشاركين </a:t>
                </a:r>
                <a:r>
                  <a:rPr lang="ar-EG" sz="1100" b="1" dirty="0"/>
                  <a:t>في </a:t>
                </a:r>
                <a:r>
                  <a:rPr lang="ar-EG" sz="1100" b="1" dirty="0" smtClean="0"/>
                  <a:t>التنفيذ</a:t>
                </a:r>
                <a:endParaRPr lang="en-US" sz="1100" dirty="0"/>
              </a:p>
            </p:txBody>
          </p:sp>
          <p:grpSp>
            <p:nvGrpSpPr>
              <p:cNvPr id="4" name="مجموعة 17"/>
              <p:cNvGrpSpPr/>
              <p:nvPr/>
            </p:nvGrpSpPr>
            <p:grpSpPr>
              <a:xfrm>
                <a:off x="4643438" y="928670"/>
                <a:ext cx="2214578" cy="857256"/>
                <a:chOff x="5143504" y="928670"/>
                <a:chExt cx="2214578" cy="857256"/>
              </a:xfrm>
            </p:grpSpPr>
            <p:sp>
              <p:nvSpPr>
                <p:cNvPr id="47" name="مستطيل مستدير الزوايا 8"/>
                <p:cNvSpPr/>
                <p:nvPr/>
              </p:nvSpPr>
              <p:spPr>
                <a:xfrm>
                  <a:off x="5143536" y="928670"/>
                  <a:ext cx="2214546" cy="85725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8" name="مربع نص 11"/>
                <p:cNvSpPr txBox="1"/>
                <p:nvPr/>
              </p:nvSpPr>
              <p:spPr>
                <a:xfrm>
                  <a:off x="5143504" y="928670"/>
                  <a:ext cx="2143140" cy="369332"/>
                </a:xfrm>
                <a:prstGeom prst="rect">
                  <a:avLst/>
                </a:prstGeom>
                <a:noFill/>
              </p:spPr>
              <p:txBody>
                <a:bodyPr wrap="square" rtlCol="1">
                  <a:spAutoFit/>
                </a:bodyPr>
                <a:lstStyle/>
                <a:p>
                  <a:pPr algn="ctr"/>
                  <a:r>
                    <a:rPr lang="ar-EG" dirty="0" smtClean="0"/>
                    <a:t>فترة التنفيذ</a:t>
                  </a:r>
                  <a:endParaRPr lang="ar-EG" dirty="0"/>
                </a:p>
              </p:txBody>
            </p:sp>
            <p:sp>
              <p:nvSpPr>
                <p:cNvPr id="49" name="مستطيل ذو زاويتين مستديرتين في نفس الجانب 12"/>
                <p:cNvSpPr/>
                <p:nvPr/>
              </p:nvSpPr>
              <p:spPr>
                <a:xfrm>
                  <a:off x="6286512" y="1414222"/>
                  <a:ext cx="928694" cy="357190"/>
                </a:xfrm>
                <a:prstGeom prst="round2SameRect">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ar-EG" dirty="0" smtClean="0"/>
                    <a:t>البداية</a:t>
                  </a:r>
                  <a:endParaRPr lang="ar-EG" dirty="0"/>
                </a:p>
              </p:txBody>
            </p:sp>
            <p:sp>
              <p:nvSpPr>
                <p:cNvPr id="50" name="مستطيل ذو زاويتين مستديرتين في نفس الجانب 13"/>
                <p:cNvSpPr/>
                <p:nvPr/>
              </p:nvSpPr>
              <p:spPr>
                <a:xfrm>
                  <a:off x="5286380" y="1414222"/>
                  <a:ext cx="928694" cy="357190"/>
                </a:xfrm>
                <a:prstGeom prst="round2SameRect">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ar-EG" dirty="0" smtClean="0"/>
                    <a:t>النهاية</a:t>
                  </a:r>
                  <a:endParaRPr lang="ar-EG" dirty="0"/>
                </a:p>
              </p:txBody>
            </p:sp>
          </p:grpSp>
          <p:sp>
            <p:nvSpPr>
              <p:cNvPr id="45" name="مستطيل مستدير الزوايا 44"/>
              <p:cNvSpPr/>
              <p:nvPr/>
            </p:nvSpPr>
            <p:spPr>
              <a:xfrm>
                <a:off x="2500298" y="928670"/>
                <a:ext cx="1070438" cy="857256"/>
              </a:xfrm>
              <a:prstGeom prst="roundRect">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1050" b="1" dirty="0"/>
                  <a:t>نسبة تقييم </a:t>
                </a:r>
                <a:r>
                  <a:rPr lang="ar-EG" sz="1050" b="1" dirty="0" err="1"/>
                  <a:t>ماتم</a:t>
                </a:r>
                <a:r>
                  <a:rPr lang="ar-EG" sz="1050" b="1" dirty="0"/>
                  <a:t> انجازه</a:t>
                </a:r>
                <a:endParaRPr lang="en-US" sz="1050" dirty="0"/>
              </a:p>
              <a:p>
                <a:r>
                  <a:rPr lang="ar-EG" sz="1050" b="1" dirty="0"/>
                  <a:t>(0-100%)</a:t>
                </a:r>
                <a:endParaRPr lang="en-US" sz="1050" dirty="0"/>
              </a:p>
            </p:txBody>
          </p:sp>
          <p:sp>
            <p:nvSpPr>
              <p:cNvPr id="46" name="مستطيل مستدير الزوايا 15"/>
              <p:cNvSpPr/>
              <p:nvPr/>
            </p:nvSpPr>
            <p:spPr>
              <a:xfrm>
                <a:off x="71406" y="928670"/>
                <a:ext cx="1415346" cy="857256"/>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b="1" dirty="0" smtClean="0"/>
                  <a:t>ملاحظات</a:t>
                </a:r>
              </a:p>
              <a:p>
                <a:pPr algn="ctr"/>
                <a:r>
                  <a:rPr lang="ar-EG" sz="1100" b="1" dirty="0"/>
                  <a:t>أدلة وشواهد</a:t>
                </a:r>
                <a:endParaRPr lang="en-US" sz="1100" dirty="0"/>
              </a:p>
            </p:txBody>
          </p:sp>
        </p:grpSp>
        <p:grpSp>
          <p:nvGrpSpPr>
            <p:cNvPr id="7" name="مجموعة 43"/>
            <p:cNvGrpSpPr/>
            <p:nvPr/>
          </p:nvGrpSpPr>
          <p:grpSpPr>
            <a:xfrm>
              <a:off x="27896" y="1785926"/>
              <a:ext cx="9072562" cy="2928958"/>
              <a:chOff x="27896" y="1428736"/>
              <a:chExt cx="9072562" cy="2928958"/>
            </a:xfrm>
          </p:grpSpPr>
          <p:grpSp>
            <p:nvGrpSpPr>
              <p:cNvPr id="8" name="مجموعة 41"/>
              <p:cNvGrpSpPr/>
              <p:nvPr/>
            </p:nvGrpSpPr>
            <p:grpSpPr>
              <a:xfrm>
                <a:off x="27896" y="1571612"/>
                <a:ext cx="9072562" cy="2786082"/>
                <a:chOff x="27896" y="1571612"/>
                <a:chExt cx="9072562" cy="2786082"/>
              </a:xfrm>
            </p:grpSpPr>
            <p:sp>
              <p:nvSpPr>
                <p:cNvPr id="20" name="مربع نص 19"/>
                <p:cNvSpPr txBox="1"/>
                <p:nvPr/>
              </p:nvSpPr>
              <p:spPr>
                <a:xfrm>
                  <a:off x="6885912" y="1571612"/>
                  <a:ext cx="2214546" cy="830997"/>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pPr lvl="0"/>
                  <a:r>
                    <a:rPr lang="ar-EG" sz="1600" b="1" dirty="0" smtClean="0">
                      <a:latin typeface="Times New Roman" pitchFamily="18" charset="0"/>
                      <a:cs typeface="Times New Roman" pitchFamily="18" charset="0"/>
                    </a:rPr>
                    <a:t>        صورة </a:t>
                  </a:r>
                  <a:r>
                    <a:rPr lang="ar-EG" sz="1600" b="1" dirty="0">
                      <a:latin typeface="Times New Roman" pitchFamily="18" charset="0"/>
                      <a:cs typeface="Times New Roman" pitchFamily="18" charset="0"/>
                    </a:rPr>
                    <a:t>نهائية من المكافئ (1) لاختبار الاستعداد الأكاديمي لدراسة الكيمياء .</a:t>
                  </a:r>
                  <a:endParaRPr lang="en-US" sz="1600" b="1" dirty="0">
                    <a:latin typeface="Times New Roman" pitchFamily="18" charset="0"/>
                    <a:cs typeface="Times New Roman" pitchFamily="18" charset="0"/>
                  </a:endParaRPr>
                </a:p>
              </p:txBody>
            </p:sp>
            <p:grpSp>
              <p:nvGrpSpPr>
                <p:cNvPr id="18" name="مجموعة 25"/>
                <p:cNvGrpSpPr/>
                <p:nvPr/>
              </p:nvGrpSpPr>
              <p:grpSpPr>
                <a:xfrm>
                  <a:off x="4714876" y="2571744"/>
                  <a:ext cx="2000264" cy="357190"/>
                  <a:chOff x="4714876" y="2571744"/>
                  <a:chExt cx="2000264" cy="357190"/>
                </a:xfrm>
              </p:grpSpPr>
              <p:sp>
                <p:nvSpPr>
                  <p:cNvPr id="39" name="مستطيل مستدير الزوايا 19"/>
                  <p:cNvSpPr/>
                  <p:nvPr/>
                </p:nvSpPr>
                <p:spPr>
                  <a:xfrm>
                    <a:off x="5715008"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smtClean="0">
                        <a:solidFill>
                          <a:schemeClr val="bg1"/>
                        </a:solidFill>
                      </a:rPr>
                      <a:t>2010/11/7</a:t>
                    </a:r>
                    <a:endParaRPr lang="ar-EG" sz="900" dirty="0">
                      <a:solidFill>
                        <a:schemeClr val="bg1"/>
                      </a:solidFill>
                    </a:endParaRPr>
                  </a:p>
                </p:txBody>
              </p:sp>
              <p:sp>
                <p:nvSpPr>
                  <p:cNvPr id="40" name="مستطيل مستدير الزوايا 20"/>
                  <p:cNvSpPr/>
                  <p:nvPr/>
                </p:nvSpPr>
                <p:spPr>
                  <a:xfrm>
                    <a:off x="4714876"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smtClean="0">
                        <a:solidFill>
                          <a:schemeClr val="bg1"/>
                        </a:solidFill>
                      </a:rPr>
                      <a:t>2010/11/7</a:t>
                    </a:r>
                    <a:endParaRPr lang="ar-EG" sz="1100" dirty="0">
                      <a:solidFill>
                        <a:schemeClr val="bg1"/>
                      </a:solidFill>
                    </a:endParaRPr>
                  </a:p>
                </p:txBody>
              </p:sp>
            </p:grpSp>
            <p:grpSp>
              <p:nvGrpSpPr>
                <p:cNvPr id="21" name="مجموعة 24"/>
                <p:cNvGrpSpPr/>
                <p:nvPr/>
              </p:nvGrpSpPr>
              <p:grpSpPr>
                <a:xfrm>
                  <a:off x="6814474" y="2571744"/>
                  <a:ext cx="2285984" cy="1785950"/>
                  <a:chOff x="6814474" y="2571744"/>
                  <a:chExt cx="2285984" cy="1785950"/>
                </a:xfrm>
              </p:grpSpPr>
              <p:sp>
                <p:nvSpPr>
                  <p:cNvPr id="36" name="مستطيل مستدير الزوايا 21"/>
                  <p:cNvSpPr/>
                  <p:nvPr/>
                </p:nvSpPr>
                <p:spPr>
                  <a:xfrm>
                    <a:off x="6814474" y="2571744"/>
                    <a:ext cx="2285984"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EG" dirty="0">
                        <a:cs typeface="AdvertisingBold" pitchFamily="2" charset="-78"/>
                      </a:rPr>
                      <a:t>تحكيم الاختبار </a:t>
                    </a:r>
                    <a:endParaRPr lang="en-US" dirty="0">
                      <a:cs typeface="AdvertisingBold" pitchFamily="2" charset="-78"/>
                    </a:endParaRPr>
                  </a:p>
                </p:txBody>
              </p:sp>
              <p:sp>
                <p:nvSpPr>
                  <p:cNvPr id="37" name="مستطيل مستدير الزوايا 22"/>
                  <p:cNvSpPr/>
                  <p:nvPr/>
                </p:nvSpPr>
                <p:spPr>
                  <a:xfrm>
                    <a:off x="6814474" y="3143248"/>
                    <a:ext cx="2285984"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EG" sz="1400" dirty="0">
                        <a:cs typeface="AdvertisingBold" pitchFamily="2" charset="-78"/>
                      </a:rPr>
                      <a:t>مراجعة تقارير </a:t>
                    </a:r>
                    <a:r>
                      <a:rPr lang="ar-EG" sz="1400" dirty="0" smtClean="0">
                        <a:cs typeface="AdvertisingBold" pitchFamily="2" charset="-78"/>
                      </a:rPr>
                      <a:t>المحكمين</a:t>
                    </a:r>
                    <a:endParaRPr lang="en-US" sz="1400" dirty="0">
                      <a:cs typeface="AdvertisingBold" pitchFamily="2" charset="-78"/>
                    </a:endParaRPr>
                  </a:p>
                </p:txBody>
              </p:sp>
              <p:sp>
                <p:nvSpPr>
                  <p:cNvPr id="38" name="مستطيل مستدير الزوايا 37"/>
                  <p:cNvSpPr/>
                  <p:nvPr/>
                </p:nvSpPr>
                <p:spPr>
                  <a:xfrm>
                    <a:off x="6814474" y="3643314"/>
                    <a:ext cx="2285984"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EG" sz="1200" dirty="0">
                        <a:cs typeface="AdvertisingBold" pitchFamily="2" charset="-78"/>
                      </a:rPr>
                      <a:t>إعداد الاختبار المكافئ في صورته النهائية بعد مراجعة تقارير المحكمين </a:t>
                    </a:r>
                    <a:r>
                      <a:rPr lang="ar-EG" sz="1200" dirty="0" smtClean="0">
                        <a:cs typeface="AdvertisingBold" pitchFamily="2" charset="-78"/>
                      </a:rPr>
                      <a:t>.</a:t>
                    </a:r>
                    <a:endParaRPr lang="en-US" sz="1200" dirty="0">
                      <a:cs typeface="AdvertisingBold" pitchFamily="2" charset="-78"/>
                    </a:endParaRPr>
                  </a:p>
                </p:txBody>
              </p:sp>
            </p:grpSp>
            <p:grpSp>
              <p:nvGrpSpPr>
                <p:cNvPr id="22" name="مجموعة 26"/>
                <p:cNvGrpSpPr/>
                <p:nvPr/>
              </p:nvGrpSpPr>
              <p:grpSpPr>
                <a:xfrm>
                  <a:off x="4714876" y="3171144"/>
                  <a:ext cx="2000264" cy="357190"/>
                  <a:chOff x="4714876" y="2571744"/>
                  <a:chExt cx="2000264" cy="357190"/>
                </a:xfrm>
              </p:grpSpPr>
              <p:sp>
                <p:nvSpPr>
                  <p:cNvPr id="34" name="مستطيل مستدير الزوايا 33"/>
                  <p:cNvSpPr/>
                  <p:nvPr/>
                </p:nvSpPr>
                <p:spPr>
                  <a:xfrm>
                    <a:off x="5715008"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2010/11/8</a:t>
                    </a:r>
                  </a:p>
                </p:txBody>
              </p:sp>
              <p:sp>
                <p:nvSpPr>
                  <p:cNvPr id="35" name="مستطيل مستدير الزوايا 34"/>
                  <p:cNvSpPr/>
                  <p:nvPr/>
                </p:nvSpPr>
                <p:spPr>
                  <a:xfrm>
                    <a:off x="4714876"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2010/11/15</a:t>
                    </a:r>
                  </a:p>
                </p:txBody>
              </p:sp>
            </p:grpSp>
            <p:grpSp>
              <p:nvGrpSpPr>
                <p:cNvPr id="23" name="مجموعة 29"/>
                <p:cNvGrpSpPr/>
                <p:nvPr/>
              </p:nvGrpSpPr>
              <p:grpSpPr>
                <a:xfrm>
                  <a:off x="4714876" y="3786190"/>
                  <a:ext cx="1985750" cy="357190"/>
                  <a:chOff x="4729390" y="2571744"/>
                  <a:chExt cx="1985750" cy="357190"/>
                </a:xfrm>
              </p:grpSpPr>
              <p:sp>
                <p:nvSpPr>
                  <p:cNvPr id="32" name="مستطيل مستدير الزوايا 31"/>
                  <p:cNvSpPr/>
                  <p:nvPr/>
                </p:nvSpPr>
                <p:spPr>
                  <a:xfrm>
                    <a:off x="5729522" y="2571744"/>
                    <a:ext cx="985618"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2010/11/16</a:t>
                    </a:r>
                  </a:p>
                </p:txBody>
              </p:sp>
              <p:sp>
                <p:nvSpPr>
                  <p:cNvPr id="33" name="مستطيل مستدير الزوايا 32"/>
                  <p:cNvSpPr/>
                  <p:nvPr/>
                </p:nvSpPr>
                <p:spPr>
                  <a:xfrm>
                    <a:off x="4729390"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2010/11/30</a:t>
                    </a:r>
                  </a:p>
                </p:txBody>
              </p:sp>
            </p:grpSp>
            <p:sp>
              <p:nvSpPr>
                <p:cNvPr id="25" name="مستطيل مستدير الزوايا 24"/>
                <p:cNvSpPr/>
                <p:nvPr/>
              </p:nvSpPr>
              <p:spPr>
                <a:xfrm>
                  <a:off x="3643306" y="2571744"/>
                  <a:ext cx="928694" cy="1428760"/>
                </a:xfrm>
                <a:prstGeom prst="round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sp>
              <p:nvSpPr>
                <p:cNvPr id="26" name="مستطيل مستدير الزوايا 25"/>
                <p:cNvSpPr/>
                <p:nvPr/>
              </p:nvSpPr>
              <p:spPr>
                <a:xfrm>
                  <a:off x="2571736" y="2571744"/>
                  <a:ext cx="928694" cy="1428760"/>
                </a:xfrm>
                <a:prstGeom prst="roundRect">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grpSp>
              <p:nvGrpSpPr>
                <p:cNvPr id="24" name="مجموعة 37"/>
                <p:cNvGrpSpPr/>
                <p:nvPr/>
              </p:nvGrpSpPr>
              <p:grpSpPr>
                <a:xfrm>
                  <a:off x="1857356" y="2644314"/>
                  <a:ext cx="357190" cy="1285884"/>
                  <a:chOff x="1785918" y="2571744"/>
                  <a:chExt cx="357190" cy="1285884"/>
                </a:xfrm>
              </p:grpSpPr>
              <p:sp>
                <p:nvSpPr>
                  <p:cNvPr id="29" name="مستطيل مستدير الزوايا 28"/>
                  <p:cNvSpPr/>
                  <p:nvPr/>
                </p:nvSpPr>
                <p:spPr>
                  <a:xfrm>
                    <a:off x="1785918" y="2571744"/>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2</a:t>
                    </a:r>
                    <a:endParaRPr lang="ar-EG" sz="900" b="1" dirty="0">
                      <a:solidFill>
                        <a:schemeClr val="bg1"/>
                      </a:solidFill>
                      <a:latin typeface="Times New Roman" pitchFamily="18" charset="0"/>
                      <a:cs typeface="Times New Roman" pitchFamily="18" charset="0"/>
                    </a:endParaRPr>
                  </a:p>
                </p:txBody>
              </p:sp>
              <p:sp>
                <p:nvSpPr>
                  <p:cNvPr id="30" name="مستطيل مستدير الزوايا 29"/>
                  <p:cNvSpPr/>
                  <p:nvPr/>
                </p:nvSpPr>
                <p:spPr>
                  <a:xfrm>
                    <a:off x="1785918" y="3043914"/>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3</a:t>
                    </a:r>
                    <a:endParaRPr lang="ar-EG" sz="900" b="1" dirty="0">
                      <a:solidFill>
                        <a:schemeClr val="bg1"/>
                      </a:solidFill>
                      <a:latin typeface="Times New Roman" pitchFamily="18" charset="0"/>
                      <a:cs typeface="Times New Roman" pitchFamily="18" charset="0"/>
                    </a:endParaRPr>
                  </a:p>
                </p:txBody>
              </p:sp>
              <p:sp>
                <p:nvSpPr>
                  <p:cNvPr id="31" name="مستطيل مستدير الزوايا 30"/>
                  <p:cNvSpPr/>
                  <p:nvPr/>
                </p:nvSpPr>
                <p:spPr>
                  <a:xfrm>
                    <a:off x="1785918" y="3500438"/>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3</a:t>
                    </a:r>
                    <a:endParaRPr lang="ar-EG" sz="900" b="1" dirty="0">
                      <a:solidFill>
                        <a:schemeClr val="bg1"/>
                      </a:solidFill>
                      <a:latin typeface="Times New Roman" pitchFamily="18" charset="0"/>
                      <a:cs typeface="Times New Roman" pitchFamily="18" charset="0"/>
                    </a:endParaRPr>
                  </a:p>
                </p:txBody>
              </p:sp>
            </p:grpSp>
            <p:sp>
              <p:nvSpPr>
                <p:cNvPr id="28" name="مستطيل مستدير الزوايا 27"/>
                <p:cNvSpPr/>
                <p:nvPr/>
              </p:nvSpPr>
              <p:spPr>
                <a:xfrm>
                  <a:off x="27896" y="2615286"/>
                  <a:ext cx="1586118" cy="1428760"/>
                </a:xfrm>
                <a:prstGeom prst="roundRect">
                  <a:avLst>
                    <a:gd name="adj" fmla="val 0"/>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EG" sz="1200" dirty="0">
                      <a:cs typeface="AdvertisingBold" pitchFamily="2" charset="-78"/>
                    </a:rPr>
                    <a:t>اختبار نهائي (مكافئ 1) في الاستعداد الأكاديمي لدراسة الكيمياء بعد تحكيمه ومراجعته .</a:t>
                  </a:r>
                  <a:endParaRPr lang="en-US" sz="1200" dirty="0">
                    <a:cs typeface="AdvertisingBold" pitchFamily="2" charset="-78"/>
                  </a:endParaRPr>
                </a:p>
              </p:txBody>
            </p:sp>
          </p:grpSp>
          <p:sp>
            <p:nvSpPr>
              <p:cNvPr id="19" name="شكل بيضاوي 18"/>
              <p:cNvSpPr/>
              <p:nvPr/>
            </p:nvSpPr>
            <p:spPr>
              <a:xfrm>
                <a:off x="8572528" y="1428736"/>
                <a:ext cx="514580" cy="428628"/>
              </a:xfrm>
              <a:prstGeom prst="ellipse">
                <a:avLst/>
              </a:prstGeom>
              <a:solidFill>
                <a:srgbClr val="00B050"/>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200" b="1" dirty="0" smtClean="0">
                    <a:latin typeface="Times New Roman" pitchFamily="18" charset="0"/>
                    <a:cs typeface="Times New Roman" pitchFamily="18" charset="0"/>
                  </a:rPr>
                  <a:t>13</a:t>
                </a:r>
                <a:endParaRPr lang="ar-EG" sz="1200" b="1" dirty="0">
                  <a:latin typeface="Times New Roman" pitchFamily="18" charset="0"/>
                  <a:cs typeface="Times New Roman" pitchFamily="18" charset="0"/>
                </a:endParaRPr>
              </a:p>
            </p:txBody>
          </p:sp>
        </p:grpSp>
        <p:sp>
          <p:nvSpPr>
            <p:cNvPr id="9" name="مستطيل 8"/>
            <p:cNvSpPr/>
            <p:nvPr/>
          </p:nvSpPr>
          <p:spPr>
            <a:xfrm>
              <a:off x="0" y="5786454"/>
              <a:ext cx="9144000" cy="107154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dirty="0" smtClean="0">
                  <a:cs typeface="AF_Taif Normal" pitchFamily="2" charset="-78"/>
                </a:rPr>
                <a:t>ملخص مخرجات المشروع</a:t>
              </a:r>
              <a:endParaRPr lang="en-US" sz="2800" dirty="0" smtClean="0">
                <a:cs typeface="AF_Taif Normal" pitchFamily="2" charset="-78"/>
              </a:endParaRPr>
            </a:p>
          </p:txBody>
        </p:sp>
        <p:sp>
          <p:nvSpPr>
            <p:cNvPr id="10" name="سهم للأسفل 9"/>
            <p:cNvSpPr/>
            <p:nvPr/>
          </p:nvSpPr>
          <p:spPr>
            <a:xfrm>
              <a:off x="6215074" y="1928802"/>
              <a:ext cx="214314" cy="785818"/>
            </a:xfrm>
            <a:prstGeom prst="downArrow">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endParaRPr lang="ar-EG" dirty="0">
                <a:solidFill>
                  <a:schemeClr val="dk1"/>
                </a:solidFill>
              </a:endParaRPr>
            </a:p>
          </p:txBody>
        </p:sp>
        <p:sp>
          <p:nvSpPr>
            <p:cNvPr id="11" name="سهم للأسفل 10"/>
            <p:cNvSpPr/>
            <p:nvPr/>
          </p:nvSpPr>
          <p:spPr>
            <a:xfrm>
              <a:off x="5143504" y="1928802"/>
              <a:ext cx="214314" cy="785818"/>
            </a:xfrm>
            <a:prstGeom prst="downArrow">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endParaRPr lang="ar-EG" dirty="0">
                <a:solidFill>
                  <a:schemeClr val="dk1"/>
                </a:solidFill>
              </a:endParaRPr>
            </a:p>
          </p:txBody>
        </p:sp>
        <p:sp>
          <p:nvSpPr>
            <p:cNvPr id="12" name="سهم للأسفل 11"/>
            <p:cNvSpPr/>
            <p:nvPr/>
          </p:nvSpPr>
          <p:spPr>
            <a:xfrm>
              <a:off x="4000496" y="1928802"/>
              <a:ext cx="214314" cy="785818"/>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050" b="1" dirty="0"/>
            </a:p>
          </p:txBody>
        </p:sp>
        <p:sp>
          <p:nvSpPr>
            <p:cNvPr id="13" name="سهم للأسفل 12"/>
            <p:cNvSpPr/>
            <p:nvPr/>
          </p:nvSpPr>
          <p:spPr>
            <a:xfrm>
              <a:off x="2928926" y="1928802"/>
              <a:ext cx="214314" cy="785818"/>
            </a:xfrm>
            <a:prstGeom prst="downArrow">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EG" sz="1050" b="1" dirty="0"/>
            </a:p>
          </p:txBody>
        </p:sp>
        <p:sp>
          <p:nvSpPr>
            <p:cNvPr id="14" name="سهم للأسفل 13"/>
            <p:cNvSpPr/>
            <p:nvPr/>
          </p:nvSpPr>
          <p:spPr>
            <a:xfrm>
              <a:off x="1928794" y="1928802"/>
              <a:ext cx="214314" cy="785818"/>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100" b="1" dirty="0"/>
            </a:p>
          </p:txBody>
        </p:sp>
        <p:sp>
          <p:nvSpPr>
            <p:cNvPr id="15" name="سهم للأسفل 14"/>
            <p:cNvSpPr/>
            <p:nvPr/>
          </p:nvSpPr>
          <p:spPr>
            <a:xfrm>
              <a:off x="642910" y="1928802"/>
              <a:ext cx="214314" cy="785818"/>
            </a:xfrm>
            <a:prstGeom prst="downArrow">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100" b="1" dirty="0"/>
            </a:p>
          </p:txBody>
        </p:sp>
        <p:sp>
          <p:nvSpPr>
            <p:cNvPr id="16" name="سهم إلى اليسار 15"/>
            <p:cNvSpPr/>
            <p:nvPr/>
          </p:nvSpPr>
          <p:spPr>
            <a:xfrm>
              <a:off x="71406" y="5214950"/>
              <a:ext cx="571504" cy="428628"/>
            </a:xfrm>
            <a:prstGeom prst="left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ar-EG"/>
            </a:p>
          </p:txBody>
        </p:sp>
        <p:sp>
          <p:nvSpPr>
            <p:cNvPr id="17" name="مستطيل مستدير الزوايا 16"/>
            <p:cNvSpPr/>
            <p:nvPr/>
          </p:nvSpPr>
          <p:spPr>
            <a:xfrm>
              <a:off x="713216" y="5228332"/>
              <a:ext cx="3144404" cy="428628"/>
            </a:xfrm>
            <a:prstGeom prst="roundRect">
              <a:avLst/>
            </a:prstGeom>
            <a:solidFill>
              <a:schemeClr val="tx1">
                <a:lumMod val="95000"/>
                <a:lumOff val="5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400" b="1" dirty="0" smtClean="0"/>
                <a:t>اختبار </a:t>
              </a:r>
              <a:r>
                <a:rPr lang="ar-EG" sz="1400" b="1" dirty="0"/>
                <a:t>الاستعداد الأكاديمي لدراسة الرياضيات</a:t>
              </a:r>
              <a:endParaRPr lang="ar-EG" sz="1400" dirty="0"/>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3"/>
          <p:cNvGrpSpPr/>
          <p:nvPr/>
        </p:nvGrpSpPr>
        <p:grpSpPr>
          <a:xfrm>
            <a:off x="0" y="71414"/>
            <a:ext cx="9144000" cy="6786586"/>
            <a:chOff x="0" y="71414"/>
            <a:chExt cx="9144000" cy="6786586"/>
          </a:xfrm>
        </p:grpSpPr>
        <p:sp>
          <p:nvSpPr>
            <p:cNvPr id="5" name="مستطيل 4"/>
            <p:cNvSpPr/>
            <p:nvPr/>
          </p:nvSpPr>
          <p:spPr>
            <a:xfrm>
              <a:off x="0" y="142852"/>
              <a:ext cx="9144000" cy="571504"/>
            </a:xfrm>
            <a:prstGeom prst="rect">
              <a:avLst/>
            </a:prstGeom>
          </p:spPr>
          <p:style>
            <a:lnRef idx="1">
              <a:schemeClr val="accent6"/>
            </a:lnRef>
            <a:fillRef idx="3">
              <a:schemeClr val="accent6"/>
            </a:fillRef>
            <a:effectRef idx="2">
              <a:schemeClr val="accent6"/>
            </a:effectRef>
            <a:fontRef idx="minor">
              <a:schemeClr val="lt1"/>
            </a:fontRef>
          </p:style>
          <p:txBody>
            <a:bodyPr rtlCol="1" anchor="ctr"/>
            <a:lstStyle/>
            <a:p>
              <a:endParaRPr lang="en-US" sz="2400" dirty="0">
                <a:cs typeface="AF_Taif Normal" pitchFamily="2" charset="-78"/>
              </a:endParaRPr>
            </a:p>
          </p:txBody>
        </p:sp>
        <p:sp>
          <p:nvSpPr>
            <p:cNvPr id="6" name="Rectangle 1"/>
            <p:cNvSpPr>
              <a:spLocks noChangeArrowheads="1"/>
            </p:cNvSpPr>
            <p:nvPr/>
          </p:nvSpPr>
          <p:spPr bwMode="auto">
            <a:xfrm>
              <a:off x="270184" y="71414"/>
              <a:ext cx="8513869" cy="400061"/>
            </a:xfrm>
            <a:prstGeom prst="rect">
              <a:avLst/>
            </a:prstGeom>
            <a:noFill/>
            <a:ln w="9525">
              <a:noFill/>
              <a:miter lim="800000"/>
              <a:headEnd/>
              <a:tailEnd/>
            </a:ln>
            <a:effectLst/>
          </p:spPr>
          <p:txBody>
            <a:bodyPr vert="horz" wrap="none" lIns="91440" tIns="152352" rIns="91440" bIns="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EG" sz="1600" i="0" u="none" strike="noStrike" cap="none" normalizeH="0" baseline="0" dirty="0" smtClean="0">
                  <a:ln>
                    <a:noFill/>
                  </a:ln>
                  <a:solidFill>
                    <a:schemeClr val="bg1"/>
                  </a:solidFill>
                  <a:effectLst/>
                  <a:latin typeface="Times New Roman" pitchFamily="18" charset="0"/>
                  <a:cs typeface="AdvertisingBold" pitchFamily="2" charset="-78"/>
                </a:rPr>
                <a:t>تفاصيل المخرجات خلال الفترة من 2010/10/1 – 2010/12/31م </a:t>
              </a:r>
              <a:r>
                <a:rPr kumimoji="0" lang="ar-EG" sz="1600" i="0" u="none" strike="noStrike" cap="none" normalizeH="0" baseline="0" dirty="0" smtClean="0">
                  <a:ln>
                    <a:noFill/>
                  </a:ln>
                  <a:solidFill>
                    <a:schemeClr val="bg1"/>
                  </a:solidFill>
                  <a:effectLst/>
                  <a:latin typeface="Calibri" pitchFamily="34" charset="0"/>
                  <a:ea typeface="Times New Roman" pitchFamily="18" charset="0"/>
                  <a:cs typeface="AdvertisingBold" pitchFamily="2" charset="-78"/>
                </a:rPr>
                <a:t>المخرجات المناظرة للهدف رقم (1) :</a:t>
              </a:r>
              <a:endParaRPr kumimoji="0" lang="ar-EG" sz="1600" i="0" u="none" strike="noStrike" cap="none" normalizeH="0" baseline="0" dirty="0" smtClean="0">
                <a:ln>
                  <a:noFill/>
                </a:ln>
                <a:solidFill>
                  <a:schemeClr val="bg1"/>
                </a:solidFill>
                <a:effectLst/>
                <a:latin typeface="Arial" pitchFamily="34" charset="0"/>
                <a:cs typeface="AdvertisingBold" pitchFamily="2" charset="-78"/>
              </a:endParaRPr>
            </a:p>
          </p:txBody>
        </p:sp>
        <p:grpSp>
          <p:nvGrpSpPr>
            <p:cNvPr id="3" name="مجموعة 42"/>
            <p:cNvGrpSpPr/>
            <p:nvPr/>
          </p:nvGrpSpPr>
          <p:grpSpPr>
            <a:xfrm>
              <a:off x="27864" y="928670"/>
              <a:ext cx="9072594" cy="857256"/>
              <a:chOff x="71406" y="928670"/>
              <a:chExt cx="9072594" cy="857256"/>
            </a:xfrm>
          </p:grpSpPr>
          <p:sp>
            <p:nvSpPr>
              <p:cNvPr id="41" name="مستطيل مستدير الزوايا 7"/>
              <p:cNvSpPr/>
              <p:nvPr/>
            </p:nvSpPr>
            <p:spPr>
              <a:xfrm>
                <a:off x="6929454" y="928670"/>
                <a:ext cx="2214546" cy="857256"/>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EG" sz="2400" dirty="0">
                    <a:cs typeface="AF_Taif Normal" pitchFamily="2" charset="-78"/>
                  </a:rPr>
                  <a:t>المخرجات</a:t>
                </a:r>
              </a:p>
            </p:txBody>
          </p:sp>
          <p:sp>
            <p:nvSpPr>
              <p:cNvPr id="42" name="مستطيل مستدير الزوايا 41"/>
              <p:cNvSpPr/>
              <p:nvPr/>
            </p:nvSpPr>
            <p:spPr>
              <a:xfrm>
                <a:off x="3571868" y="928670"/>
                <a:ext cx="1070438" cy="85725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050" b="1" dirty="0"/>
                  <a:t>نسبة الإنجاز المتوقع طبقا للإطار </a:t>
                </a:r>
                <a:r>
                  <a:rPr lang="ar-EG" sz="1050" b="1" dirty="0" err="1" smtClean="0"/>
                  <a:t>الزمنى</a:t>
                </a:r>
                <a:endParaRPr lang="en-US" sz="1050" dirty="0"/>
              </a:p>
            </p:txBody>
          </p:sp>
          <p:sp>
            <p:nvSpPr>
              <p:cNvPr id="43" name="مستطيل مستدير الزوايا 42"/>
              <p:cNvSpPr/>
              <p:nvPr/>
            </p:nvSpPr>
            <p:spPr>
              <a:xfrm>
                <a:off x="1500166" y="928670"/>
                <a:ext cx="986750" cy="85725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b="1" dirty="0" smtClean="0"/>
                  <a:t>المشاركين </a:t>
                </a:r>
                <a:r>
                  <a:rPr lang="ar-EG" sz="1100" b="1" dirty="0"/>
                  <a:t>في </a:t>
                </a:r>
                <a:r>
                  <a:rPr lang="ar-EG" sz="1100" b="1" dirty="0" smtClean="0"/>
                  <a:t>التنفيذ</a:t>
                </a:r>
                <a:endParaRPr lang="en-US" sz="1100" dirty="0"/>
              </a:p>
            </p:txBody>
          </p:sp>
          <p:grpSp>
            <p:nvGrpSpPr>
              <p:cNvPr id="4" name="مجموعة 17"/>
              <p:cNvGrpSpPr/>
              <p:nvPr/>
            </p:nvGrpSpPr>
            <p:grpSpPr>
              <a:xfrm>
                <a:off x="4643438" y="928670"/>
                <a:ext cx="2214578" cy="857256"/>
                <a:chOff x="5143504" y="928670"/>
                <a:chExt cx="2214578" cy="857256"/>
              </a:xfrm>
            </p:grpSpPr>
            <p:sp>
              <p:nvSpPr>
                <p:cNvPr id="47" name="مستطيل مستدير الزوايا 8"/>
                <p:cNvSpPr/>
                <p:nvPr/>
              </p:nvSpPr>
              <p:spPr>
                <a:xfrm>
                  <a:off x="5143536" y="928670"/>
                  <a:ext cx="2214546" cy="85725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8" name="مربع نص 11"/>
                <p:cNvSpPr txBox="1"/>
                <p:nvPr/>
              </p:nvSpPr>
              <p:spPr>
                <a:xfrm>
                  <a:off x="5143504" y="928670"/>
                  <a:ext cx="2143140" cy="369332"/>
                </a:xfrm>
                <a:prstGeom prst="rect">
                  <a:avLst/>
                </a:prstGeom>
                <a:noFill/>
              </p:spPr>
              <p:txBody>
                <a:bodyPr wrap="square" rtlCol="1">
                  <a:spAutoFit/>
                </a:bodyPr>
                <a:lstStyle/>
                <a:p>
                  <a:pPr algn="ctr"/>
                  <a:r>
                    <a:rPr lang="ar-EG" dirty="0" smtClean="0"/>
                    <a:t>فترة التنفيذ</a:t>
                  </a:r>
                  <a:endParaRPr lang="ar-EG" dirty="0"/>
                </a:p>
              </p:txBody>
            </p:sp>
            <p:sp>
              <p:nvSpPr>
                <p:cNvPr id="49" name="مستطيل ذو زاويتين مستديرتين في نفس الجانب 12"/>
                <p:cNvSpPr/>
                <p:nvPr/>
              </p:nvSpPr>
              <p:spPr>
                <a:xfrm>
                  <a:off x="6286512" y="1414222"/>
                  <a:ext cx="928694" cy="357190"/>
                </a:xfrm>
                <a:prstGeom prst="round2SameRect">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ar-EG" dirty="0" smtClean="0"/>
                    <a:t>البداية</a:t>
                  </a:r>
                  <a:endParaRPr lang="ar-EG" dirty="0"/>
                </a:p>
              </p:txBody>
            </p:sp>
            <p:sp>
              <p:nvSpPr>
                <p:cNvPr id="50" name="مستطيل ذو زاويتين مستديرتين في نفس الجانب 13"/>
                <p:cNvSpPr/>
                <p:nvPr/>
              </p:nvSpPr>
              <p:spPr>
                <a:xfrm>
                  <a:off x="5286380" y="1414222"/>
                  <a:ext cx="928694" cy="357190"/>
                </a:xfrm>
                <a:prstGeom prst="round2SameRect">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ar-EG" dirty="0" smtClean="0"/>
                    <a:t>النهاية</a:t>
                  </a:r>
                  <a:endParaRPr lang="ar-EG" dirty="0"/>
                </a:p>
              </p:txBody>
            </p:sp>
          </p:grpSp>
          <p:sp>
            <p:nvSpPr>
              <p:cNvPr id="45" name="مستطيل مستدير الزوايا 44"/>
              <p:cNvSpPr/>
              <p:nvPr/>
            </p:nvSpPr>
            <p:spPr>
              <a:xfrm>
                <a:off x="2500298" y="928670"/>
                <a:ext cx="1070438" cy="857256"/>
              </a:xfrm>
              <a:prstGeom prst="roundRect">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1050" b="1" dirty="0"/>
                  <a:t>نسبة تقييم </a:t>
                </a:r>
                <a:r>
                  <a:rPr lang="ar-EG" sz="1050" b="1" dirty="0" err="1"/>
                  <a:t>ماتم</a:t>
                </a:r>
                <a:r>
                  <a:rPr lang="ar-EG" sz="1050" b="1" dirty="0"/>
                  <a:t> انجازه</a:t>
                </a:r>
                <a:endParaRPr lang="en-US" sz="1050" dirty="0"/>
              </a:p>
              <a:p>
                <a:r>
                  <a:rPr lang="ar-EG" sz="1050" b="1" dirty="0"/>
                  <a:t>(0-100%)</a:t>
                </a:r>
                <a:endParaRPr lang="en-US" sz="1050" dirty="0"/>
              </a:p>
            </p:txBody>
          </p:sp>
          <p:sp>
            <p:nvSpPr>
              <p:cNvPr id="46" name="مستطيل مستدير الزوايا 15"/>
              <p:cNvSpPr/>
              <p:nvPr/>
            </p:nvSpPr>
            <p:spPr>
              <a:xfrm>
                <a:off x="71406" y="928670"/>
                <a:ext cx="1415346" cy="857256"/>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b="1" dirty="0" smtClean="0"/>
                  <a:t>ملاحظات</a:t>
                </a:r>
              </a:p>
              <a:p>
                <a:pPr algn="ctr"/>
                <a:r>
                  <a:rPr lang="ar-EG" sz="1100" b="1" dirty="0"/>
                  <a:t>أدلة وشواهد</a:t>
                </a:r>
                <a:endParaRPr lang="en-US" sz="1100" dirty="0"/>
              </a:p>
            </p:txBody>
          </p:sp>
        </p:grpSp>
        <p:grpSp>
          <p:nvGrpSpPr>
            <p:cNvPr id="7" name="مجموعة 43"/>
            <p:cNvGrpSpPr/>
            <p:nvPr/>
          </p:nvGrpSpPr>
          <p:grpSpPr>
            <a:xfrm>
              <a:off x="27896" y="1785926"/>
              <a:ext cx="9072562" cy="2928958"/>
              <a:chOff x="27896" y="1428736"/>
              <a:chExt cx="9072562" cy="2928958"/>
            </a:xfrm>
          </p:grpSpPr>
          <p:grpSp>
            <p:nvGrpSpPr>
              <p:cNvPr id="8" name="مجموعة 41"/>
              <p:cNvGrpSpPr/>
              <p:nvPr/>
            </p:nvGrpSpPr>
            <p:grpSpPr>
              <a:xfrm>
                <a:off x="27896" y="1571612"/>
                <a:ext cx="9072562" cy="2786082"/>
                <a:chOff x="27896" y="1571612"/>
                <a:chExt cx="9072562" cy="2786082"/>
              </a:xfrm>
            </p:grpSpPr>
            <p:sp>
              <p:nvSpPr>
                <p:cNvPr id="20" name="مربع نص 19"/>
                <p:cNvSpPr txBox="1"/>
                <p:nvPr/>
              </p:nvSpPr>
              <p:spPr>
                <a:xfrm>
                  <a:off x="6885912" y="1571612"/>
                  <a:ext cx="2214546" cy="830997"/>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pPr lvl="0"/>
                  <a:r>
                    <a:rPr lang="ar-EG" sz="1600" b="1" dirty="0" smtClean="0">
                      <a:latin typeface="Times New Roman" pitchFamily="18" charset="0"/>
                      <a:cs typeface="Times New Roman" pitchFamily="18" charset="0"/>
                    </a:rPr>
                    <a:t>           صورة </a:t>
                  </a:r>
                  <a:r>
                    <a:rPr lang="ar-EG" sz="1600" b="1" dirty="0">
                      <a:latin typeface="Times New Roman" pitchFamily="18" charset="0"/>
                      <a:cs typeface="Times New Roman" pitchFamily="18" charset="0"/>
                    </a:rPr>
                    <a:t>نهائية من المكافئ (1) لاختبار الاستعداد الأكاديمي لدراسة الرياضيات</a:t>
                  </a:r>
                  <a:endParaRPr lang="en-US" sz="1600" b="1" dirty="0">
                    <a:latin typeface="Times New Roman" pitchFamily="18" charset="0"/>
                    <a:cs typeface="Times New Roman" pitchFamily="18" charset="0"/>
                  </a:endParaRPr>
                </a:p>
              </p:txBody>
            </p:sp>
            <p:grpSp>
              <p:nvGrpSpPr>
                <p:cNvPr id="18" name="مجموعة 25"/>
                <p:cNvGrpSpPr/>
                <p:nvPr/>
              </p:nvGrpSpPr>
              <p:grpSpPr>
                <a:xfrm>
                  <a:off x="4714876" y="2571744"/>
                  <a:ext cx="2000264" cy="357190"/>
                  <a:chOff x="4714876" y="2571744"/>
                  <a:chExt cx="2000264" cy="357190"/>
                </a:xfrm>
              </p:grpSpPr>
              <p:sp>
                <p:nvSpPr>
                  <p:cNvPr id="39" name="مستطيل مستدير الزوايا 19"/>
                  <p:cNvSpPr/>
                  <p:nvPr/>
                </p:nvSpPr>
                <p:spPr>
                  <a:xfrm>
                    <a:off x="5715008"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smtClean="0">
                        <a:solidFill>
                          <a:schemeClr val="bg1"/>
                        </a:solidFill>
                      </a:rPr>
                      <a:t>2010/11/7</a:t>
                    </a:r>
                    <a:endParaRPr lang="ar-EG" sz="900" dirty="0">
                      <a:solidFill>
                        <a:schemeClr val="bg1"/>
                      </a:solidFill>
                    </a:endParaRPr>
                  </a:p>
                </p:txBody>
              </p:sp>
              <p:sp>
                <p:nvSpPr>
                  <p:cNvPr id="40" name="مستطيل مستدير الزوايا 20"/>
                  <p:cNvSpPr/>
                  <p:nvPr/>
                </p:nvSpPr>
                <p:spPr>
                  <a:xfrm>
                    <a:off x="4714876"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smtClean="0">
                        <a:solidFill>
                          <a:schemeClr val="bg1"/>
                        </a:solidFill>
                      </a:rPr>
                      <a:t>2010/11/7</a:t>
                    </a:r>
                    <a:endParaRPr lang="ar-EG" sz="1100" dirty="0">
                      <a:solidFill>
                        <a:schemeClr val="bg1"/>
                      </a:solidFill>
                    </a:endParaRPr>
                  </a:p>
                </p:txBody>
              </p:sp>
            </p:grpSp>
            <p:grpSp>
              <p:nvGrpSpPr>
                <p:cNvPr id="21" name="مجموعة 24"/>
                <p:cNvGrpSpPr/>
                <p:nvPr/>
              </p:nvGrpSpPr>
              <p:grpSpPr>
                <a:xfrm>
                  <a:off x="6814474" y="2571744"/>
                  <a:ext cx="2285984" cy="1785950"/>
                  <a:chOff x="6814474" y="2571744"/>
                  <a:chExt cx="2285984" cy="1785950"/>
                </a:xfrm>
              </p:grpSpPr>
              <p:sp>
                <p:nvSpPr>
                  <p:cNvPr id="36" name="مستطيل مستدير الزوايا 21"/>
                  <p:cNvSpPr/>
                  <p:nvPr/>
                </p:nvSpPr>
                <p:spPr>
                  <a:xfrm>
                    <a:off x="6814474" y="2571744"/>
                    <a:ext cx="2285984"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EG" dirty="0">
                        <a:cs typeface="AdvertisingBold" pitchFamily="2" charset="-78"/>
                      </a:rPr>
                      <a:t>تحكيم الاختبار </a:t>
                    </a:r>
                    <a:endParaRPr lang="en-US" dirty="0">
                      <a:cs typeface="AdvertisingBold" pitchFamily="2" charset="-78"/>
                    </a:endParaRPr>
                  </a:p>
                </p:txBody>
              </p:sp>
              <p:sp>
                <p:nvSpPr>
                  <p:cNvPr id="37" name="مستطيل مستدير الزوايا 22"/>
                  <p:cNvSpPr/>
                  <p:nvPr/>
                </p:nvSpPr>
                <p:spPr>
                  <a:xfrm>
                    <a:off x="6814474" y="3143248"/>
                    <a:ext cx="2285984"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EG" sz="1400" dirty="0">
                        <a:cs typeface="AdvertisingBold" pitchFamily="2" charset="-78"/>
                      </a:rPr>
                      <a:t>مراجعة تقارير </a:t>
                    </a:r>
                    <a:r>
                      <a:rPr lang="ar-EG" sz="1400" dirty="0" smtClean="0">
                        <a:cs typeface="AdvertisingBold" pitchFamily="2" charset="-78"/>
                      </a:rPr>
                      <a:t>المحكمين</a:t>
                    </a:r>
                    <a:endParaRPr lang="en-US" sz="1400" dirty="0">
                      <a:cs typeface="AdvertisingBold" pitchFamily="2" charset="-78"/>
                    </a:endParaRPr>
                  </a:p>
                </p:txBody>
              </p:sp>
              <p:sp>
                <p:nvSpPr>
                  <p:cNvPr id="38" name="مستطيل مستدير الزوايا 37"/>
                  <p:cNvSpPr/>
                  <p:nvPr/>
                </p:nvSpPr>
                <p:spPr>
                  <a:xfrm>
                    <a:off x="6814474" y="3643314"/>
                    <a:ext cx="2285984"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EG" sz="1200" dirty="0">
                        <a:cs typeface="AdvertisingBold" pitchFamily="2" charset="-78"/>
                      </a:rPr>
                      <a:t>إعداد الاختبار المكافئ في صورته النهائية بعد مراجعة تقارير المحكمين </a:t>
                    </a:r>
                    <a:r>
                      <a:rPr lang="ar-EG" sz="1200" dirty="0" smtClean="0">
                        <a:cs typeface="AdvertisingBold" pitchFamily="2" charset="-78"/>
                      </a:rPr>
                      <a:t>.</a:t>
                    </a:r>
                    <a:endParaRPr lang="en-US" sz="1200" dirty="0">
                      <a:cs typeface="AdvertisingBold" pitchFamily="2" charset="-78"/>
                    </a:endParaRPr>
                  </a:p>
                </p:txBody>
              </p:sp>
            </p:grpSp>
            <p:grpSp>
              <p:nvGrpSpPr>
                <p:cNvPr id="22" name="مجموعة 26"/>
                <p:cNvGrpSpPr/>
                <p:nvPr/>
              </p:nvGrpSpPr>
              <p:grpSpPr>
                <a:xfrm>
                  <a:off x="4714876" y="3171144"/>
                  <a:ext cx="2000264" cy="357190"/>
                  <a:chOff x="4714876" y="2571744"/>
                  <a:chExt cx="2000264" cy="357190"/>
                </a:xfrm>
              </p:grpSpPr>
              <p:sp>
                <p:nvSpPr>
                  <p:cNvPr id="34" name="مستطيل مستدير الزوايا 33"/>
                  <p:cNvSpPr/>
                  <p:nvPr/>
                </p:nvSpPr>
                <p:spPr>
                  <a:xfrm>
                    <a:off x="5715008"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2010/11/8</a:t>
                    </a:r>
                  </a:p>
                </p:txBody>
              </p:sp>
              <p:sp>
                <p:nvSpPr>
                  <p:cNvPr id="35" name="مستطيل مستدير الزوايا 34"/>
                  <p:cNvSpPr/>
                  <p:nvPr/>
                </p:nvSpPr>
                <p:spPr>
                  <a:xfrm>
                    <a:off x="4714876"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2010/11/15</a:t>
                    </a:r>
                  </a:p>
                </p:txBody>
              </p:sp>
            </p:grpSp>
            <p:grpSp>
              <p:nvGrpSpPr>
                <p:cNvPr id="23" name="مجموعة 29"/>
                <p:cNvGrpSpPr/>
                <p:nvPr/>
              </p:nvGrpSpPr>
              <p:grpSpPr>
                <a:xfrm>
                  <a:off x="4714876" y="3786190"/>
                  <a:ext cx="1985750" cy="357190"/>
                  <a:chOff x="4729390" y="2571744"/>
                  <a:chExt cx="1985750" cy="357190"/>
                </a:xfrm>
              </p:grpSpPr>
              <p:sp>
                <p:nvSpPr>
                  <p:cNvPr id="32" name="مستطيل مستدير الزوايا 31"/>
                  <p:cNvSpPr/>
                  <p:nvPr/>
                </p:nvSpPr>
                <p:spPr>
                  <a:xfrm>
                    <a:off x="5729522" y="2571744"/>
                    <a:ext cx="985618"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2010/11/16</a:t>
                    </a:r>
                  </a:p>
                </p:txBody>
              </p:sp>
              <p:sp>
                <p:nvSpPr>
                  <p:cNvPr id="33" name="مستطيل مستدير الزوايا 32"/>
                  <p:cNvSpPr/>
                  <p:nvPr/>
                </p:nvSpPr>
                <p:spPr>
                  <a:xfrm>
                    <a:off x="4729390"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2010/11/30</a:t>
                    </a:r>
                  </a:p>
                </p:txBody>
              </p:sp>
            </p:grpSp>
            <p:sp>
              <p:nvSpPr>
                <p:cNvPr id="25" name="مستطيل مستدير الزوايا 24"/>
                <p:cNvSpPr/>
                <p:nvPr/>
              </p:nvSpPr>
              <p:spPr>
                <a:xfrm>
                  <a:off x="3643306" y="2571744"/>
                  <a:ext cx="928694" cy="1428760"/>
                </a:xfrm>
                <a:prstGeom prst="round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sp>
              <p:nvSpPr>
                <p:cNvPr id="26" name="مستطيل مستدير الزوايا 25"/>
                <p:cNvSpPr/>
                <p:nvPr/>
              </p:nvSpPr>
              <p:spPr>
                <a:xfrm>
                  <a:off x="2571736" y="2571744"/>
                  <a:ext cx="928694" cy="1428760"/>
                </a:xfrm>
                <a:prstGeom prst="roundRect">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grpSp>
              <p:nvGrpSpPr>
                <p:cNvPr id="24" name="مجموعة 37"/>
                <p:cNvGrpSpPr/>
                <p:nvPr/>
              </p:nvGrpSpPr>
              <p:grpSpPr>
                <a:xfrm>
                  <a:off x="1857356" y="2644314"/>
                  <a:ext cx="357190" cy="1285884"/>
                  <a:chOff x="1785918" y="2571744"/>
                  <a:chExt cx="357190" cy="1285884"/>
                </a:xfrm>
              </p:grpSpPr>
              <p:sp>
                <p:nvSpPr>
                  <p:cNvPr id="29" name="مستطيل مستدير الزوايا 28"/>
                  <p:cNvSpPr/>
                  <p:nvPr/>
                </p:nvSpPr>
                <p:spPr>
                  <a:xfrm>
                    <a:off x="1785918" y="2571744"/>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2</a:t>
                    </a:r>
                    <a:endParaRPr lang="ar-EG" sz="900" b="1" dirty="0">
                      <a:solidFill>
                        <a:schemeClr val="bg1"/>
                      </a:solidFill>
                      <a:latin typeface="Times New Roman" pitchFamily="18" charset="0"/>
                      <a:cs typeface="Times New Roman" pitchFamily="18" charset="0"/>
                    </a:endParaRPr>
                  </a:p>
                </p:txBody>
              </p:sp>
              <p:sp>
                <p:nvSpPr>
                  <p:cNvPr id="30" name="مستطيل مستدير الزوايا 29"/>
                  <p:cNvSpPr/>
                  <p:nvPr/>
                </p:nvSpPr>
                <p:spPr>
                  <a:xfrm>
                    <a:off x="1785918" y="3043914"/>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4</a:t>
                    </a:r>
                    <a:endParaRPr lang="ar-EG" sz="900" b="1" dirty="0">
                      <a:solidFill>
                        <a:schemeClr val="bg1"/>
                      </a:solidFill>
                      <a:latin typeface="Times New Roman" pitchFamily="18" charset="0"/>
                      <a:cs typeface="Times New Roman" pitchFamily="18" charset="0"/>
                    </a:endParaRPr>
                  </a:p>
                </p:txBody>
              </p:sp>
              <p:sp>
                <p:nvSpPr>
                  <p:cNvPr id="31" name="مستطيل مستدير الزوايا 30"/>
                  <p:cNvSpPr/>
                  <p:nvPr/>
                </p:nvSpPr>
                <p:spPr>
                  <a:xfrm>
                    <a:off x="1785918" y="3500438"/>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4</a:t>
                    </a:r>
                    <a:endParaRPr lang="ar-EG" sz="900" b="1" dirty="0">
                      <a:solidFill>
                        <a:schemeClr val="bg1"/>
                      </a:solidFill>
                      <a:latin typeface="Times New Roman" pitchFamily="18" charset="0"/>
                      <a:cs typeface="Times New Roman" pitchFamily="18" charset="0"/>
                    </a:endParaRPr>
                  </a:p>
                </p:txBody>
              </p:sp>
            </p:grpSp>
            <p:sp>
              <p:nvSpPr>
                <p:cNvPr id="28" name="مستطيل مستدير الزوايا 27"/>
                <p:cNvSpPr/>
                <p:nvPr/>
              </p:nvSpPr>
              <p:spPr>
                <a:xfrm>
                  <a:off x="27896" y="2615286"/>
                  <a:ext cx="1586118" cy="1428760"/>
                </a:xfrm>
                <a:prstGeom prst="roundRect">
                  <a:avLst>
                    <a:gd name="adj" fmla="val 0"/>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EG" sz="1200" dirty="0">
                      <a:cs typeface="AdvertisingBold" pitchFamily="2" charset="-78"/>
                    </a:rPr>
                    <a:t>اختبار نهائي (مكافئ 1) في الاستعداد الأكاديمي لدراسة الرياضيات بعد تحكيمه ومراجعته .</a:t>
                  </a:r>
                  <a:endParaRPr lang="en-US" sz="1200" dirty="0">
                    <a:cs typeface="AdvertisingBold" pitchFamily="2" charset="-78"/>
                  </a:endParaRPr>
                </a:p>
              </p:txBody>
            </p:sp>
          </p:grpSp>
          <p:sp>
            <p:nvSpPr>
              <p:cNvPr id="19" name="شكل بيضاوي 18"/>
              <p:cNvSpPr/>
              <p:nvPr/>
            </p:nvSpPr>
            <p:spPr>
              <a:xfrm>
                <a:off x="8572528" y="1428736"/>
                <a:ext cx="514580" cy="428628"/>
              </a:xfrm>
              <a:prstGeom prst="ellipse">
                <a:avLst/>
              </a:prstGeom>
              <a:solidFill>
                <a:srgbClr val="00B050"/>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200" b="1" dirty="0" smtClean="0">
                    <a:latin typeface="Times New Roman" pitchFamily="18" charset="0"/>
                    <a:cs typeface="Times New Roman" pitchFamily="18" charset="0"/>
                  </a:rPr>
                  <a:t>14</a:t>
                </a:r>
                <a:endParaRPr lang="ar-EG" sz="1200" b="1" dirty="0">
                  <a:latin typeface="Times New Roman" pitchFamily="18" charset="0"/>
                  <a:cs typeface="Times New Roman" pitchFamily="18" charset="0"/>
                </a:endParaRPr>
              </a:p>
            </p:txBody>
          </p:sp>
        </p:grpSp>
        <p:sp>
          <p:nvSpPr>
            <p:cNvPr id="9" name="مستطيل 8"/>
            <p:cNvSpPr/>
            <p:nvPr/>
          </p:nvSpPr>
          <p:spPr>
            <a:xfrm>
              <a:off x="0" y="5786454"/>
              <a:ext cx="9144000" cy="107154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dirty="0" smtClean="0">
                  <a:cs typeface="AF_Taif Normal" pitchFamily="2" charset="-78"/>
                </a:rPr>
                <a:t>ملخص مخرجات المشروع</a:t>
              </a:r>
              <a:endParaRPr lang="en-US" sz="2800" dirty="0" smtClean="0">
                <a:cs typeface="AF_Taif Normal" pitchFamily="2" charset="-78"/>
              </a:endParaRPr>
            </a:p>
          </p:txBody>
        </p:sp>
        <p:sp>
          <p:nvSpPr>
            <p:cNvPr id="10" name="سهم للأسفل 9"/>
            <p:cNvSpPr/>
            <p:nvPr/>
          </p:nvSpPr>
          <p:spPr>
            <a:xfrm>
              <a:off x="6215074" y="1928802"/>
              <a:ext cx="214314" cy="785818"/>
            </a:xfrm>
            <a:prstGeom prst="downArrow">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endParaRPr lang="ar-EG" dirty="0">
                <a:solidFill>
                  <a:schemeClr val="dk1"/>
                </a:solidFill>
              </a:endParaRPr>
            </a:p>
          </p:txBody>
        </p:sp>
        <p:sp>
          <p:nvSpPr>
            <p:cNvPr id="11" name="سهم للأسفل 10"/>
            <p:cNvSpPr/>
            <p:nvPr/>
          </p:nvSpPr>
          <p:spPr>
            <a:xfrm>
              <a:off x="5143504" y="1928802"/>
              <a:ext cx="214314" cy="785818"/>
            </a:xfrm>
            <a:prstGeom prst="downArrow">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endParaRPr lang="ar-EG" dirty="0">
                <a:solidFill>
                  <a:schemeClr val="dk1"/>
                </a:solidFill>
              </a:endParaRPr>
            </a:p>
          </p:txBody>
        </p:sp>
        <p:sp>
          <p:nvSpPr>
            <p:cNvPr id="12" name="سهم للأسفل 11"/>
            <p:cNvSpPr/>
            <p:nvPr/>
          </p:nvSpPr>
          <p:spPr>
            <a:xfrm>
              <a:off x="4000496" y="1928802"/>
              <a:ext cx="214314" cy="785818"/>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050" b="1" dirty="0"/>
            </a:p>
          </p:txBody>
        </p:sp>
        <p:sp>
          <p:nvSpPr>
            <p:cNvPr id="13" name="سهم للأسفل 12"/>
            <p:cNvSpPr/>
            <p:nvPr/>
          </p:nvSpPr>
          <p:spPr>
            <a:xfrm>
              <a:off x="2928926" y="1928802"/>
              <a:ext cx="214314" cy="785818"/>
            </a:xfrm>
            <a:prstGeom prst="downArrow">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EG" sz="1050" b="1" dirty="0"/>
            </a:p>
          </p:txBody>
        </p:sp>
        <p:sp>
          <p:nvSpPr>
            <p:cNvPr id="14" name="سهم للأسفل 13"/>
            <p:cNvSpPr/>
            <p:nvPr/>
          </p:nvSpPr>
          <p:spPr>
            <a:xfrm>
              <a:off x="1928794" y="1928802"/>
              <a:ext cx="214314" cy="785818"/>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100" b="1" dirty="0"/>
            </a:p>
          </p:txBody>
        </p:sp>
        <p:sp>
          <p:nvSpPr>
            <p:cNvPr id="15" name="سهم للأسفل 14"/>
            <p:cNvSpPr/>
            <p:nvPr/>
          </p:nvSpPr>
          <p:spPr>
            <a:xfrm>
              <a:off x="642910" y="1928802"/>
              <a:ext cx="214314" cy="785818"/>
            </a:xfrm>
            <a:prstGeom prst="downArrow">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100" b="1" dirty="0"/>
            </a:p>
          </p:txBody>
        </p:sp>
        <p:sp>
          <p:nvSpPr>
            <p:cNvPr id="16" name="سهم إلى اليسار 15"/>
            <p:cNvSpPr/>
            <p:nvPr/>
          </p:nvSpPr>
          <p:spPr>
            <a:xfrm>
              <a:off x="71406" y="5214950"/>
              <a:ext cx="571504" cy="428628"/>
            </a:xfrm>
            <a:prstGeom prst="left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ar-EG"/>
            </a:p>
          </p:txBody>
        </p:sp>
        <p:sp>
          <p:nvSpPr>
            <p:cNvPr id="17" name="مستطيل مستدير الزوايا 16"/>
            <p:cNvSpPr/>
            <p:nvPr/>
          </p:nvSpPr>
          <p:spPr>
            <a:xfrm>
              <a:off x="713216" y="5228332"/>
              <a:ext cx="3144404" cy="428628"/>
            </a:xfrm>
            <a:prstGeom prst="roundRect">
              <a:avLst/>
            </a:prstGeom>
            <a:solidFill>
              <a:schemeClr val="tx1">
                <a:lumMod val="95000"/>
                <a:lumOff val="5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400" b="1" dirty="0" smtClean="0"/>
                <a:t>مقياس </a:t>
              </a:r>
              <a:r>
                <a:rPr lang="ar-EG" sz="1400" b="1" dirty="0"/>
                <a:t>سمات شخصية الطالب</a:t>
              </a:r>
              <a:endParaRPr lang="ar-EG" sz="1400" dirty="0"/>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p:cNvGrpSpPr/>
          <p:nvPr/>
        </p:nvGrpSpPr>
        <p:grpSpPr>
          <a:xfrm>
            <a:off x="0" y="71414"/>
            <a:ext cx="9144000" cy="6786586"/>
            <a:chOff x="0" y="71414"/>
            <a:chExt cx="9144000" cy="6786586"/>
          </a:xfrm>
        </p:grpSpPr>
        <p:sp>
          <p:nvSpPr>
            <p:cNvPr id="5" name="مستطيل 4"/>
            <p:cNvSpPr/>
            <p:nvPr/>
          </p:nvSpPr>
          <p:spPr>
            <a:xfrm>
              <a:off x="0" y="142852"/>
              <a:ext cx="9144000" cy="571504"/>
            </a:xfrm>
            <a:prstGeom prst="rect">
              <a:avLst/>
            </a:prstGeom>
          </p:spPr>
          <p:style>
            <a:lnRef idx="1">
              <a:schemeClr val="accent6"/>
            </a:lnRef>
            <a:fillRef idx="3">
              <a:schemeClr val="accent6"/>
            </a:fillRef>
            <a:effectRef idx="2">
              <a:schemeClr val="accent6"/>
            </a:effectRef>
            <a:fontRef idx="minor">
              <a:schemeClr val="lt1"/>
            </a:fontRef>
          </p:style>
          <p:txBody>
            <a:bodyPr rtlCol="1" anchor="ctr"/>
            <a:lstStyle/>
            <a:p>
              <a:endParaRPr lang="en-US" sz="2400" dirty="0">
                <a:cs typeface="AF_Taif Normal" pitchFamily="2" charset="-78"/>
              </a:endParaRPr>
            </a:p>
          </p:txBody>
        </p:sp>
        <p:sp>
          <p:nvSpPr>
            <p:cNvPr id="6" name="Rectangle 1"/>
            <p:cNvSpPr>
              <a:spLocks noChangeArrowheads="1"/>
            </p:cNvSpPr>
            <p:nvPr/>
          </p:nvSpPr>
          <p:spPr bwMode="auto">
            <a:xfrm>
              <a:off x="270184" y="71414"/>
              <a:ext cx="8513869" cy="400061"/>
            </a:xfrm>
            <a:prstGeom prst="rect">
              <a:avLst/>
            </a:prstGeom>
            <a:noFill/>
            <a:ln w="9525">
              <a:noFill/>
              <a:miter lim="800000"/>
              <a:headEnd/>
              <a:tailEnd/>
            </a:ln>
            <a:effectLst/>
          </p:spPr>
          <p:txBody>
            <a:bodyPr vert="horz" wrap="none" lIns="91440" tIns="152352" rIns="91440" bIns="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EG" sz="1600" i="0" u="none" strike="noStrike" cap="none" normalizeH="0" baseline="0" dirty="0" smtClean="0">
                  <a:ln>
                    <a:noFill/>
                  </a:ln>
                  <a:solidFill>
                    <a:schemeClr val="bg1"/>
                  </a:solidFill>
                  <a:effectLst/>
                  <a:latin typeface="Times New Roman" pitchFamily="18" charset="0"/>
                  <a:cs typeface="AdvertisingBold" pitchFamily="2" charset="-78"/>
                </a:rPr>
                <a:t>تفاصيل المخرجات خلال الفترة من 2010/10/1 – 2010/12/31م </a:t>
              </a:r>
              <a:r>
                <a:rPr kumimoji="0" lang="ar-EG" sz="1600" i="0" u="none" strike="noStrike" cap="none" normalizeH="0" baseline="0" dirty="0" smtClean="0">
                  <a:ln>
                    <a:noFill/>
                  </a:ln>
                  <a:solidFill>
                    <a:schemeClr val="bg1"/>
                  </a:solidFill>
                  <a:effectLst/>
                  <a:latin typeface="Calibri" pitchFamily="34" charset="0"/>
                  <a:ea typeface="Times New Roman" pitchFamily="18" charset="0"/>
                  <a:cs typeface="AdvertisingBold" pitchFamily="2" charset="-78"/>
                </a:rPr>
                <a:t>المخرجات المناظرة للهدف رقم (1) :</a:t>
              </a:r>
              <a:endParaRPr kumimoji="0" lang="ar-EG" sz="1600" i="0" u="none" strike="noStrike" cap="none" normalizeH="0" baseline="0" dirty="0" smtClean="0">
                <a:ln>
                  <a:noFill/>
                </a:ln>
                <a:solidFill>
                  <a:schemeClr val="bg1"/>
                </a:solidFill>
                <a:effectLst/>
                <a:latin typeface="Arial" pitchFamily="34" charset="0"/>
                <a:cs typeface="AdvertisingBold" pitchFamily="2" charset="-78"/>
              </a:endParaRPr>
            </a:p>
          </p:txBody>
        </p:sp>
        <p:grpSp>
          <p:nvGrpSpPr>
            <p:cNvPr id="7" name="مجموعة 42"/>
            <p:cNvGrpSpPr/>
            <p:nvPr/>
          </p:nvGrpSpPr>
          <p:grpSpPr>
            <a:xfrm>
              <a:off x="27864" y="928670"/>
              <a:ext cx="9072594" cy="857256"/>
              <a:chOff x="71406" y="928670"/>
              <a:chExt cx="9072594" cy="857256"/>
            </a:xfrm>
          </p:grpSpPr>
          <p:sp>
            <p:nvSpPr>
              <p:cNvPr id="41" name="مستطيل مستدير الزوايا 7"/>
              <p:cNvSpPr/>
              <p:nvPr/>
            </p:nvSpPr>
            <p:spPr>
              <a:xfrm>
                <a:off x="6929454" y="928670"/>
                <a:ext cx="2214546" cy="857256"/>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EG" sz="2400" dirty="0">
                    <a:cs typeface="AF_Taif Normal" pitchFamily="2" charset="-78"/>
                  </a:rPr>
                  <a:t>المخرجات</a:t>
                </a:r>
              </a:p>
            </p:txBody>
          </p:sp>
          <p:sp>
            <p:nvSpPr>
              <p:cNvPr id="42" name="مستطيل مستدير الزوايا 41"/>
              <p:cNvSpPr/>
              <p:nvPr/>
            </p:nvSpPr>
            <p:spPr>
              <a:xfrm>
                <a:off x="3571868" y="928670"/>
                <a:ext cx="1070438" cy="85725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050" b="1" dirty="0"/>
                  <a:t>نسبة الإنجاز المتوقع طبقا للإطار </a:t>
                </a:r>
                <a:r>
                  <a:rPr lang="ar-EG" sz="1050" b="1" dirty="0" err="1" smtClean="0"/>
                  <a:t>الزمنى</a:t>
                </a:r>
                <a:endParaRPr lang="en-US" sz="1050" dirty="0"/>
              </a:p>
            </p:txBody>
          </p:sp>
          <p:sp>
            <p:nvSpPr>
              <p:cNvPr id="43" name="مستطيل مستدير الزوايا 42"/>
              <p:cNvSpPr/>
              <p:nvPr/>
            </p:nvSpPr>
            <p:spPr>
              <a:xfrm>
                <a:off x="1500166" y="928670"/>
                <a:ext cx="986750" cy="85725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b="1" dirty="0" smtClean="0"/>
                  <a:t>المشاركين </a:t>
                </a:r>
                <a:r>
                  <a:rPr lang="ar-EG" sz="1100" b="1" dirty="0"/>
                  <a:t>في </a:t>
                </a:r>
                <a:r>
                  <a:rPr lang="ar-EG" sz="1100" b="1" dirty="0" smtClean="0"/>
                  <a:t>التنفيذ</a:t>
                </a:r>
                <a:endParaRPr lang="en-US" sz="1100" dirty="0"/>
              </a:p>
            </p:txBody>
          </p:sp>
          <p:grpSp>
            <p:nvGrpSpPr>
              <p:cNvPr id="44" name="مجموعة 17"/>
              <p:cNvGrpSpPr/>
              <p:nvPr/>
            </p:nvGrpSpPr>
            <p:grpSpPr>
              <a:xfrm>
                <a:off x="4643438" y="928670"/>
                <a:ext cx="2214578" cy="857256"/>
                <a:chOff x="5143504" y="928670"/>
                <a:chExt cx="2214578" cy="857256"/>
              </a:xfrm>
            </p:grpSpPr>
            <p:sp>
              <p:nvSpPr>
                <p:cNvPr id="47" name="مستطيل مستدير الزوايا 8"/>
                <p:cNvSpPr/>
                <p:nvPr/>
              </p:nvSpPr>
              <p:spPr>
                <a:xfrm>
                  <a:off x="5143536" y="928670"/>
                  <a:ext cx="2214546" cy="85725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8" name="مربع نص 11"/>
                <p:cNvSpPr txBox="1"/>
                <p:nvPr/>
              </p:nvSpPr>
              <p:spPr>
                <a:xfrm>
                  <a:off x="5143504" y="928670"/>
                  <a:ext cx="2143140" cy="369332"/>
                </a:xfrm>
                <a:prstGeom prst="rect">
                  <a:avLst/>
                </a:prstGeom>
                <a:noFill/>
              </p:spPr>
              <p:txBody>
                <a:bodyPr wrap="square" rtlCol="1">
                  <a:spAutoFit/>
                </a:bodyPr>
                <a:lstStyle/>
                <a:p>
                  <a:pPr algn="ctr"/>
                  <a:r>
                    <a:rPr lang="ar-EG" dirty="0" smtClean="0"/>
                    <a:t>فترة التنفيذ</a:t>
                  </a:r>
                  <a:endParaRPr lang="ar-EG" dirty="0"/>
                </a:p>
              </p:txBody>
            </p:sp>
            <p:sp>
              <p:nvSpPr>
                <p:cNvPr id="49" name="مستطيل ذو زاويتين مستديرتين في نفس الجانب 12"/>
                <p:cNvSpPr/>
                <p:nvPr/>
              </p:nvSpPr>
              <p:spPr>
                <a:xfrm>
                  <a:off x="6286512" y="1414222"/>
                  <a:ext cx="928694" cy="357190"/>
                </a:xfrm>
                <a:prstGeom prst="round2SameRect">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ar-EG" dirty="0" smtClean="0"/>
                    <a:t>البداية</a:t>
                  </a:r>
                  <a:endParaRPr lang="ar-EG" dirty="0"/>
                </a:p>
              </p:txBody>
            </p:sp>
            <p:sp>
              <p:nvSpPr>
                <p:cNvPr id="50" name="مستطيل ذو زاويتين مستديرتين في نفس الجانب 13"/>
                <p:cNvSpPr/>
                <p:nvPr/>
              </p:nvSpPr>
              <p:spPr>
                <a:xfrm>
                  <a:off x="5286380" y="1414222"/>
                  <a:ext cx="928694" cy="357190"/>
                </a:xfrm>
                <a:prstGeom prst="round2SameRect">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ar-EG" dirty="0" smtClean="0"/>
                    <a:t>النهاية</a:t>
                  </a:r>
                  <a:endParaRPr lang="ar-EG" dirty="0"/>
                </a:p>
              </p:txBody>
            </p:sp>
          </p:grpSp>
          <p:sp>
            <p:nvSpPr>
              <p:cNvPr id="45" name="مستطيل مستدير الزوايا 44"/>
              <p:cNvSpPr/>
              <p:nvPr/>
            </p:nvSpPr>
            <p:spPr>
              <a:xfrm>
                <a:off x="2500298" y="928670"/>
                <a:ext cx="1070438" cy="857256"/>
              </a:xfrm>
              <a:prstGeom prst="roundRect">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1050" b="1" dirty="0"/>
                  <a:t>نسبة تقييم </a:t>
                </a:r>
                <a:r>
                  <a:rPr lang="ar-EG" sz="1050" b="1" dirty="0" err="1"/>
                  <a:t>ماتم</a:t>
                </a:r>
                <a:r>
                  <a:rPr lang="ar-EG" sz="1050" b="1" dirty="0"/>
                  <a:t> انجازه</a:t>
                </a:r>
                <a:endParaRPr lang="en-US" sz="1050" dirty="0"/>
              </a:p>
              <a:p>
                <a:r>
                  <a:rPr lang="ar-EG" sz="1050" b="1" dirty="0"/>
                  <a:t>(0-100%)</a:t>
                </a:r>
                <a:endParaRPr lang="en-US" sz="1050" dirty="0"/>
              </a:p>
            </p:txBody>
          </p:sp>
          <p:sp>
            <p:nvSpPr>
              <p:cNvPr id="46" name="مستطيل مستدير الزوايا 15"/>
              <p:cNvSpPr/>
              <p:nvPr/>
            </p:nvSpPr>
            <p:spPr>
              <a:xfrm>
                <a:off x="71406" y="928670"/>
                <a:ext cx="1415346" cy="857256"/>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b="1" dirty="0" smtClean="0"/>
                  <a:t>ملاحظات</a:t>
                </a:r>
              </a:p>
              <a:p>
                <a:pPr algn="ctr"/>
                <a:r>
                  <a:rPr lang="ar-EG" sz="1100" b="1" dirty="0"/>
                  <a:t>أدلة وشواهد</a:t>
                </a:r>
                <a:endParaRPr lang="en-US" sz="1100" dirty="0"/>
              </a:p>
            </p:txBody>
          </p:sp>
        </p:grpSp>
        <p:grpSp>
          <p:nvGrpSpPr>
            <p:cNvPr id="8" name="مجموعة 43"/>
            <p:cNvGrpSpPr/>
            <p:nvPr/>
          </p:nvGrpSpPr>
          <p:grpSpPr>
            <a:xfrm>
              <a:off x="27896" y="1785926"/>
              <a:ext cx="9072562" cy="2928958"/>
              <a:chOff x="27896" y="1428736"/>
              <a:chExt cx="9072562" cy="2928958"/>
            </a:xfrm>
          </p:grpSpPr>
          <p:grpSp>
            <p:nvGrpSpPr>
              <p:cNvPr id="18" name="مجموعة 41"/>
              <p:cNvGrpSpPr/>
              <p:nvPr/>
            </p:nvGrpSpPr>
            <p:grpSpPr>
              <a:xfrm>
                <a:off x="27896" y="1571612"/>
                <a:ext cx="9072562" cy="2786082"/>
                <a:chOff x="27896" y="1571612"/>
                <a:chExt cx="9072562" cy="2786082"/>
              </a:xfrm>
            </p:grpSpPr>
            <p:sp>
              <p:nvSpPr>
                <p:cNvPr id="20" name="مربع نص 19"/>
                <p:cNvSpPr txBox="1"/>
                <p:nvPr/>
              </p:nvSpPr>
              <p:spPr>
                <a:xfrm>
                  <a:off x="6885912" y="1571612"/>
                  <a:ext cx="2214546" cy="830997"/>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pPr lvl="0"/>
                  <a:r>
                    <a:rPr lang="ar-EG" sz="1600" b="1" dirty="0" smtClean="0">
                      <a:latin typeface="Times New Roman" pitchFamily="18" charset="0"/>
                      <a:cs typeface="Times New Roman" pitchFamily="18" charset="0"/>
                    </a:rPr>
                    <a:t>           صورة </a:t>
                  </a:r>
                  <a:r>
                    <a:rPr lang="ar-EG" sz="1600" b="1" dirty="0">
                      <a:latin typeface="Times New Roman" pitchFamily="18" charset="0"/>
                      <a:cs typeface="Times New Roman" pitchFamily="18" charset="0"/>
                    </a:rPr>
                    <a:t>نهائية من المكافئ (1) لمقياس سمات شخصية الطالب</a:t>
                  </a:r>
                  <a:endParaRPr lang="en-US" sz="1600" b="1" dirty="0">
                    <a:latin typeface="Times New Roman" pitchFamily="18" charset="0"/>
                    <a:cs typeface="Times New Roman" pitchFamily="18" charset="0"/>
                  </a:endParaRPr>
                </a:p>
              </p:txBody>
            </p:sp>
            <p:grpSp>
              <p:nvGrpSpPr>
                <p:cNvPr id="21" name="مجموعة 25"/>
                <p:cNvGrpSpPr/>
                <p:nvPr/>
              </p:nvGrpSpPr>
              <p:grpSpPr>
                <a:xfrm>
                  <a:off x="4714876" y="2571744"/>
                  <a:ext cx="2000264" cy="357190"/>
                  <a:chOff x="4714876" y="2571744"/>
                  <a:chExt cx="2000264" cy="357190"/>
                </a:xfrm>
              </p:grpSpPr>
              <p:sp>
                <p:nvSpPr>
                  <p:cNvPr id="39" name="مستطيل مستدير الزوايا 19"/>
                  <p:cNvSpPr/>
                  <p:nvPr/>
                </p:nvSpPr>
                <p:spPr>
                  <a:xfrm>
                    <a:off x="5715008"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smtClean="0">
                        <a:solidFill>
                          <a:schemeClr val="bg1"/>
                        </a:solidFill>
                      </a:rPr>
                      <a:t>2010/11/7</a:t>
                    </a:r>
                    <a:endParaRPr lang="ar-EG" sz="900" dirty="0">
                      <a:solidFill>
                        <a:schemeClr val="bg1"/>
                      </a:solidFill>
                    </a:endParaRPr>
                  </a:p>
                </p:txBody>
              </p:sp>
              <p:sp>
                <p:nvSpPr>
                  <p:cNvPr id="40" name="مستطيل مستدير الزوايا 20"/>
                  <p:cNvSpPr/>
                  <p:nvPr/>
                </p:nvSpPr>
                <p:spPr>
                  <a:xfrm>
                    <a:off x="4714876"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smtClean="0">
                        <a:solidFill>
                          <a:schemeClr val="bg1"/>
                        </a:solidFill>
                      </a:rPr>
                      <a:t>2010/11/7</a:t>
                    </a:r>
                    <a:endParaRPr lang="ar-EG" sz="1100" dirty="0">
                      <a:solidFill>
                        <a:schemeClr val="bg1"/>
                      </a:solidFill>
                    </a:endParaRPr>
                  </a:p>
                </p:txBody>
              </p:sp>
            </p:grpSp>
            <p:grpSp>
              <p:nvGrpSpPr>
                <p:cNvPr id="22" name="مجموعة 24"/>
                <p:cNvGrpSpPr/>
                <p:nvPr/>
              </p:nvGrpSpPr>
              <p:grpSpPr>
                <a:xfrm>
                  <a:off x="6814474" y="2571744"/>
                  <a:ext cx="2285984" cy="1785950"/>
                  <a:chOff x="6814474" y="2571744"/>
                  <a:chExt cx="2285984" cy="1785950"/>
                </a:xfrm>
              </p:grpSpPr>
              <p:sp>
                <p:nvSpPr>
                  <p:cNvPr id="36" name="مستطيل مستدير الزوايا 21"/>
                  <p:cNvSpPr/>
                  <p:nvPr/>
                </p:nvSpPr>
                <p:spPr>
                  <a:xfrm>
                    <a:off x="6814474" y="2571744"/>
                    <a:ext cx="2285984"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EG" dirty="0">
                        <a:cs typeface="AdvertisingBold" pitchFamily="2" charset="-78"/>
                      </a:rPr>
                      <a:t>تحكيم الاختبار </a:t>
                    </a:r>
                    <a:endParaRPr lang="en-US" dirty="0">
                      <a:cs typeface="AdvertisingBold" pitchFamily="2" charset="-78"/>
                    </a:endParaRPr>
                  </a:p>
                </p:txBody>
              </p:sp>
              <p:sp>
                <p:nvSpPr>
                  <p:cNvPr id="37" name="مستطيل مستدير الزوايا 22"/>
                  <p:cNvSpPr/>
                  <p:nvPr/>
                </p:nvSpPr>
                <p:spPr>
                  <a:xfrm>
                    <a:off x="6814474" y="3143248"/>
                    <a:ext cx="2285984"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EG" sz="1400" dirty="0">
                        <a:cs typeface="AdvertisingBold" pitchFamily="2" charset="-78"/>
                      </a:rPr>
                      <a:t>مراجعة تقارير </a:t>
                    </a:r>
                    <a:r>
                      <a:rPr lang="ar-EG" sz="1400" dirty="0" smtClean="0">
                        <a:cs typeface="AdvertisingBold" pitchFamily="2" charset="-78"/>
                      </a:rPr>
                      <a:t>المحكمين</a:t>
                    </a:r>
                    <a:endParaRPr lang="en-US" sz="1400" dirty="0">
                      <a:cs typeface="AdvertisingBold" pitchFamily="2" charset="-78"/>
                    </a:endParaRPr>
                  </a:p>
                </p:txBody>
              </p:sp>
              <p:sp>
                <p:nvSpPr>
                  <p:cNvPr id="38" name="مستطيل مستدير الزوايا 37"/>
                  <p:cNvSpPr/>
                  <p:nvPr/>
                </p:nvSpPr>
                <p:spPr>
                  <a:xfrm>
                    <a:off x="6814474" y="3643314"/>
                    <a:ext cx="2285984"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EG" sz="1200" dirty="0">
                        <a:cs typeface="AdvertisingBold" pitchFamily="2" charset="-78"/>
                      </a:rPr>
                      <a:t>إعداد الاختبار المكافئ في صورته النهائية بعد مراجعة تقارير المحكمين </a:t>
                    </a:r>
                    <a:r>
                      <a:rPr lang="ar-EG" sz="1200" dirty="0" smtClean="0">
                        <a:cs typeface="AdvertisingBold" pitchFamily="2" charset="-78"/>
                      </a:rPr>
                      <a:t>.</a:t>
                    </a:r>
                    <a:endParaRPr lang="en-US" sz="1200" dirty="0">
                      <a:cs typeface="AdvertisingBold" pitchFamily="2" charset="-78"/>
                    </a:endParaRPr>
                  </a:p>
                </p:txBody>
              </p:sp>
            </p:grpSp>
            <p:grpSp>
              <p:nvGrpSpPr>
                <p:cNvPr id="23" name="مجموعة 26"/>
                <p:cNvGrpSpPr/>
                <p:nvPr/>
              </p:nvGrpSpPr>
              <p:grpSpPr>
                <a:xfrm>
                  <a:off x="4714876" y="3171144"/>
                  <a:ext cx="2000264" cy="357190"/>
                  <a:chOff x="4714876" y="2571744"/>
                  <a:chExt cx="2000264" cy="357190"/>
                </a:xfrm>
              </p:grpSpPr>
              <p:sp>
                <p:nvSpPr>
                  <p:cNvPr id="34" name="مستطيل مستدير الزوايا 33"/>
                  <p:cNvSpPr/>
                  <p:nvPr/>
                </p:nvSpPr>
                <p:spPr>
                  <a:xfrm>
                    <a:off x="5715008"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2010/11/8</a:t>
                    </a:r>
                  </a:p>
                </p:txBody>
              </p:sp>
              <p:sp>
                <p:nvSpPr>
                  <p:cNvPr id="35" name="مستطيل مستدير الزوايا 34"/>
                  <p:cNvSpPr/>
                  <p:nvPr/>
                </p:nvSpPr>
                <p:spPr>
                  <a:xfrm>
                    <a:off x="4714876"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2010/11/15</a:t>
                    </a:r>
                  </a:p>
                </p:txBody>
              </p:sp>
            </p:grpSp>
            <p:grpSp>
              <p:nvGrpSpPr>
                <p:cNvPr id="24" name="مجموعة 29"/>
                <p:cNvGrpSpPr/>
                <p:nvPr/>
              </p:nvGrpSpPr>
              <p:grpSpPr>
                <a:xfrm>
                  <a:off x="4714876" y="3786190"/>
                  <a:ext cx="1985750" cy="357190"/>
                  <a:chOff x="4729390" y="2571744"/>
                  <a:chExt cx="1985750" cy="357190"/>
                </a:xfrm>
              </p:grpSpPr>
              <p:sp>
                <p:nvSpPr>
                  <p:cNvPr id="32" name="مستطيل مستدير الزوايا 31"/>
                  <p:cNvSpPr/>
                  <p:nvPr/>
                </p:nvSpPr>
                <p:spPr>
                  <a:xfrm>
                    <a:off x="5729522" y="2571744"/>
                    <a:ext cx="985618"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2010/11/16</a:t>
                    </a:r>
                  </a:p>
                </p:txBody>
              </p:sp>
              <p:sp>
                <p:nvSpPr>
                  <p:cNvPr id="33" name="مستطيل مستدير الزوايا 32"/>
                  <p:cNvSpPr/>
                  <p:nvPr/>
                </p:nvSpPr>
                <p:spPr>
                  <a:xfrm>
                    <a:off x="4729390"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2010/11/30</a:t>
                    </a:r>
                  </a:p>
                </p:txBody>
              </p:sp>
            </p:grpSp>
            <p:sp>
              <p:nvSpPr>
                <p:cNvPr id="25" name="مستطيل مستدير الزوايا 24"/>
                <p:cNvSpPr/>
                <p:nvPr/>
              </p:nvSpPr>
              <p:spPr>
                <a:xfrm>
                  <a:off x="3643306" y="2571744"/>
                  <a:ext cx="928694" cy="1428760"/>
                </a:xfrm>
                <a:prstGeom prst="round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sp>
              <p:nvSpPr>
                <p:cNvPr id="26" name="مستطيل مستدير الزوايا 25"/>
                <p:cNvSpPr/>
                <p:nvPr/>
              </p:nvSpPr>
              <p:spPr>
                <a:xfrm>
                  <a:off x="2571736" y="2571744"/>
                  <a:ext cx="928694" cy="1428760"/>
                </a:xfrm>
                <a:prstGeom prst="roundRect">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grpSp>
              <p:nvGrpSpPr>
                <p:cNvPr id="27" name="مجموعة 37"/>
                <p:cNvGrpSpPr/>
                <p:nvPr/>
              </p:nvGrpSpPr>
              <p:grpSpPr>
                <a:xfrm>
                  <a:off x="1857356" y="2644314"/>
                  <a:ext cx="357190" cy="1285884"/>
                  <a:chOff x="1785918" y="2571744"/>
                  <a:chExt cx="357190" cy="1285884"/>
                </a:xfrm>
              </p:grpSpPr>
              <p:sp>
                <p:nvSpPr>
                  <p:cNvPr id="29" name="مستطيل مستدير الزوايا 28"/>
                  <p:cNvSpPr/>
                  <p:nvPr/>
                </p:nvSpPr>
                <p:spPr>
                  <a:xfrm>
                    <a:off x="1785918" y="2571744"/>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2</a:t>
                    </a:r>
                    <a:endParaRPr lang="ar-EG" sz="900" b="1" dirty="0">
                      <a:solidFill>
                        <a:schemeClr val="bg1"/>
                      </a:solidFill>
                      <a:latin typeface="Times New Roman" pitchFamily="18" charset="0"/>
                      <a:cs typeface="Times New Roman" pitchFamily="18" charset="0"/>
                    </a:endParaRPr>
                  </a:p>
                </p:txBody>
              </p:sp>
              <p:sp>
                <p:nvSpPr>
                  <p:cNvPr id="30" name="مستطيل مستدير الزوايا 29"/>
                  <p:cNvSpPr/>
                  <p:nvPr/>
                </p:nvSpPr>
                <p:spPr>
                  <a:xfrm>
                    <a:off x="1785918" y="3043914"/>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2</a:t>
                    </a:r>
                    <a:endParaRPr lang="ar-EG" sz="900" b="1" dirty="0">
                      <a:solidFill>
                        <a:schemeClr val="bg1"/>
                      </a:solidFill>
                      <a:latin typeface="Times New Roman" pitchFamily="18" charset="0"/>
                      <a:cs typeface="Times New Roman" pitchFamily="18" charset="0"/>
                    </a:endParaRPr>
                  </a:p>
                </p:txBody>
              </p:sp>
              <p:sp>
                <p:nvSpPr>
                  <p:cNvPr id="31" name="مستطيل مستدير الزوايا 30"/>
                  <p:cNvSpPr/>
                  <p:nvPr/>
                </p:nvSpPr>
                <p:spPr>
                  <a:xfrm>
                    <a:off x="1785918" y="3500438"/>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2</a:t>
                    </a:r>
                    <a:endParaRPr lang="ar-EG" sz="900" b="1" dirty="0">
                      <a:solidFill>
                        <a:schemeClr val="bg1"/>
                      </a:solidFill>
                      <a:latin typeface="Times New Roman" pitchFamily="18" charset="0"/>
                      <a:cs typeface="Times New Roman" pitchFamily="18" charset="0"/>
                    </a:endParaRPr>
                  </a:p>
                </p:txBody>
              </p:sp>
            </p:grpSp>
            <p:sp>
              <p:nvSpPr>
                <p:cNvPr id="28" name="مستطيل مستدير الزوايا 27"/>
                <p:cNvSpPr/>
                <p:nvPr/>
              </p:nvSpPr>
              <p:spPr>
                <a:xfrm>
                  <a:off x="27896" y="2615286"/>
                  <a:ext cx="1586118" cy="1428760"/>
                </a:xfrm>
                <a:prstGeom prst="roundRect">
                  <a:avLst>
                    <a:gd name="adj" fmla="val 0"/>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EG" sz="1200" dirty="0">
                      <a:cs typeface="AdvertisingBold" pitchFamily="2" charset="-78"/>
                    </a:rPr>
                    <a:t>اختبار نهائي (مكافئ 1) في مقياس السمات الشخصية للطالب بعد تحكيمه ومراجعته .</a:t>
                  </a:r>
                  <a:endParaRPr lang="en-US" sz="1200" dirty="0">
                    <a:cs typeface="AdvertisingBold" pitchFamily="2" charset="-78"/>
                  </a:endParaRPr>
                </a:p>
              </p:txBody>
            </p:sp>
          </p:grpSp>
          <p:sp>
            <p:nvSpPr>
              <p:cNvPr id="19" name="شكل بيضاوي 18"/>
              <p:cNvSpPr/>
              <p:nvPr/>
            </p:nvSpPr>
            <p:spPr>
              <a:xfrm>
                <a:off x="8572528" y="1428736"/>
                <a:ext cx="514580" cy="428628"/>
              </a:xfrm>
              <a:prstGeom prst="ellipse">
                <a:avLst/>
              </a:prstGeom>
              <a:solidFill>
                <a:srgbClr val="00B050"/>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200" b="1" dirty="0" smtClean="0">
                    <a:latin typeface="Times New Roman" pitchFamily="18" charset="0"/>
                    <a:cs typeface="Times New Roman" pitchFamily="18" charset="0"/>
                  </a:rPr>
                  <a:t>15</a:t>
                </a:r>
                <a:endParaRPr lang="ar-EG" sz="1200" b="1" dirty="0">
                  <a:latin typeface="Times New Roman" pitchFamily="18" charset="0"/>
                  <a:cs typeface="Times New Roman" pitchFamily="18" charset="0"/>
                </a:endParaRPr>
              </a:p>
            </p:txBody>
          </p:sp>
        </p:grpSp>
        <p:sp>
          <p:nvSpPr>
            <p:cNvPr id="9" name="مستطيل 8"/>
            <p:cNvSpPr/>
            <p:nvPr/>
          </p:nvSpPr>
          <p:spPr>
            <a:xfrm>
              <a:off x="0" y="5786454"/>
              <a:ext cx="9144000" cy="107154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dirty="0" smtClean="0">
                  <a:cs typeface="AF_Taif Normal" pitchFamily="2" charset="-78"/>
                </a:rPr>
                <a:t>ملخص مخرجات المشروع</a:t>
              </a:r>
              <a:endParaRPr lang="en-US" sz="2800" dirty="0" smtClean="0">
                <a:cs typeface="AF_Taif Normal" pitchFamily="2" charset="-78"/>
              </a:endParaRPr>
            </a:p>
          </p:txBody>
        </p:sp>
        <p:sp>
          <p:nvSpPr>
            <p:cNvPr id="10" name="سهم للأسفل 9"/>
            <p:cNvSpPr/>
            <p:nvPr/>
          </p:nvSpPr>
          <p:spPr>
            <a:xfrm>
              <a:off x="6215074" y="1928802"/>
              <a:ext cx="214314" cy="785818"/>
            </a:xfrm>
            <a:prstGeom prst="downArrow">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endParaRPr lang="ar-EG" dirty="0">
                <a:solidFill>
                  <a:schemeClr val="dk1"/>
                </a:solidFill>
              </a:endParaRPr>
            </a:p>
          </p:txBody>
        </p:sp>
        <p:sp>
          <p:nvSpPr>
            <p:cNvPr id="11" name="سهم للأسفل 10"/>
            <p:cNvSpPr/>
            <p:nvPr/>
          </p:nvSpPr>
          <p:spPr>
            <a:xfrm>
              <a:off x="5143504" y="1928802"/>
              <a:ext cx="214314" cy="785818"/>
            </a:xfrm>
            <a:prstGeom prst="downArrow">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endParaRPr lang="ar-EG" dirty="0">
                <a:solidFill>
                  <a:schemeClr val="dk1"/>
                </a:solidFill>
              </a:endParaRPr>
            </a:p>
          </p:txBody>
        </p:sp>
        <p:sp>
          <p:nvSpPr>
            <p:cNvPr id="12" name="سهم للأسفل 11"/>
            <p:cNvSpPr/>
            <p:nvPr/>
          </p:nvSpPr>
          <p:spPr>
            <a:xfrm>
              <a:off x="4000496" y="1928802"/>
              <a:ext cx="214314" cy="785818"/>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050" b="1" dirty="0"/>
            </a:p>
          </p:txBody>
        </p:sp>
        <p:sp>
          <p:nvSpPr>
            <p:cNvPr id="13" name="سهم للأسفل 12"/>
            <p:cNvSpPr/>
            <p:nvPr/>
          </p:nvSpPr>
          <p:spPr>
            <a:xfrm>
              <a:off x="2928926" y="1928802"/>
              <a:ext cx="214314" cy="785818"/>
            </a:xfrm>
            <a:prstGeom prst="downArrow">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EG" sz="1050" b="1" dirty="0"/>
            </a:p>
          </p:txBody>
        </p:sp>
        <p:sp>
          <p:nvSpPr>
            <p:cNvPr id="14" name="سهم للأسفل 13"/>
            <p:cNvSpPr/>
            <p:nvPr/>
          </p:nvSpPr>
          <p:spPr>
            <a:xfrm>
              <a:off x="1928794" y="1928802"/>
              <a:ext cx="214314" cy="785818"/>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100" b="1" dirty="0"/>
            </a:p>
          </p:txBody>
        </p:sp>
        <p:sp>
          <p:nvSpPr>
            <p:cNvPr id="15" name="سهم للأسفل 14"/>
            <p:cNvSpPr/>
            <p:nvPr/>
          </p:nvSpPr>
          <p:spPr>
            <a:xfrm>
              <a:off x="642910" y="1928802"/>
              <a:ext cx="214314" cy="785818"/>
            </a:xfrm>
            <a:prstGeom prst="downArrow">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100" b="1" dirty="0"/>
            </a:p>
          </p:txBody>
        </p:sp>
        <p:sp>
          <p:nvSpPr>
            <p:cNvPr id="16" name="سهم إلى اليسار 15"/>
            <p:cNvSpPr/>
            <p:nvPr/>
          </p:nvSpPr>
          <p:spPr>
            <a:xfrm>
              <a:off x="71406" y="5214950"/>
              <a:ext cx="571504" cy="428628"/>
            </a:xfrm>
            <a:prstGeom prst="left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ar-EG"/>
            </a:p>
          </p:txBody>
        </p:sp>
        <p:sp>
          <p:nvSpPr>
            <p:cNvPr id="17" name="مستطيل مستدير الزوايا 16"/>
            <p:cNvSpPr/>
            <p:nvPr/>
          </p:nvSpPr>
          <p:spPr>
            <a:xfrm>
              <a:off x="713216" y="5228332"/>
              <a:ext cx="3144404" cy="428628"/>
            </a:xfrm>
            <a:prstGeom prst="roundRect">
              <a:avLst/>
            </a:prstGeom>
            <a:solidFill>
              <a:schemeClr val="tx1">
                <a:lumMod val="95000"/>
                <a:lumOff val="5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400" b="1" dirty="0" smtClean="0"/>
                <a:t>مقياس </a:t>
              </a:r>
              <a:r>
                <a:rPr lang="ar-EG" sz="1400" b="1" dirty="0"/>
                <a:t>الاتجاه نحو مهنة التدريس </a:t>
              </a:r>
              <a:endParaRPr lang="ar-EG" sz="1400" dirty="0"/>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3"/>
          <p:cNvGrpSpPr/>
          <p:nvPr/>
        </p:nvGrpSpPr>
        <p:grpSpPr>
          <a:xfrm>
            <a:off x="0" y="71414"/>
            <a:ext cx="9144000" cy="6786586"/>
            <a:chOff x="0" y="71414"/>
            <a:chExt cx="9144000" cy="6786586"/>
          </a:xfrm>
        </p:grpSpPr>
        <p:sp>
          <p:nvSpPr>
            <p:cNvPr id="5" name="مستطيل 4"/>
            <p:cNvSpPr/>
            <p:nvPr/>
          </p:nvSpPr>
          <p:spPr>
            <a:xfrm>
              <a:off x="0" y="142852"/>
              <a:ext cx="9144000" cy="571504"/>
            </a:xfrm>
            <a:prstGeom prst="rect">
              <a:avLst/>
            </a:prstGeom>
          </p:spPr>
          <p:style>
            <a:lnRef idx="1">
              <a:schemeClr val="accent6"/>
            </a:lnRef>
            <a:fillRef idx="3">
              <a:schemeClr val="accent6"/>
            </a:fillRef>
            <a:effectRef idx="2">
              <a:schemeClr val="accent6"/>
            </a:effectRef>
            <a:fontRef idx="minor">
              <a:schemeClr val="lt1"/>
            </a:fontRef>
          </p:style>
          <p:txBody>
            <a:bodyPr rtlCol="1" anchor="ctr"/>
            <a:lstStyle/>
            <a:p>
              <a:endParaRPr lang="en-US" sz="2400" dirty="0">
                <a:cs typeface="AF_Taif Normal" pitchFamily="2" charset="-78"/>
              </a:endParaRPr>
            </a:p>
          </p:txBody>
        </p:sp>
        <p:sp>
          <p:nvSpPr>
            <p:cNvPr id="6" name="Rectangle 1"/>
            <p:cNvSpPr>
              <a:spLocks noChangeArrowheads="1"/>
            </p:cNvSpPr>
            <p:nvPr/>
          </p:nvSpPr>
          <p:spPr bwMode="auto">
            <a:xfrm>
              <a:off x="270184" y="71414"/>
              <a:ext cx="8513869" cy="400061"/>
            </a:xfrm>
            <a:prstGeom prst="rect">
              <a:avLst/>
            </a:prstGeom>
            <a:noFill/>
            <a:ln w="9525">
              <a:noFill/>
              <a:miter lim="800000"/>
              <a:headEnd/>
              <a:tailEnd/>
            </a:ln>
            <a:effectLst/>
          </p:spPr>
          <p:txBody>
            <a:bodyPr vert="horz" wrap="none" lIns="91440" tIns="152352" rIns="91440" bIns="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EG" sz="1600" i="0" u="none" strike="noStrike" cap="none" normalizeH="0" baseline="0" dirty="0" smtClean="0">
                  <a:ln>
                    <a:noFill/>
                  </a:ln>
                  <a:solidFill>
                    <a:schemeClr val="bg1"/>
                  </a:solidFill>
                  <a:effectLst/>
                  <a:latin typeface="Times New Roman" pitchFamily="18" charset="0"/>
                  <a:cs typeface="AdvertisingBold" pitchFamily="2" charset="-78"/>
                </a:rPr>
                <a:t>تفاصيل المخرجات خلال الفترة من 2010/10/1 – 2010/12/31م </a:t>
              </a:r>
              <a:r>
                <a:rPr kumimoji="0" lang="ar-EG" sz="1600" i="0" u="none" strike="noStrike" cap="none" normalizeH="0" baseline="0" dirty="0" smtClean="0">
                  <a:ln>
                    <a:noFill/>
                  </a:ln>
                  <a:solidFill>
                    <a:schemeClr val="bg1"/>
                  </a:solidFill>
                  <a:effectLst/>
                  <a:latin typeface="Calibri" pitchFamily="34" charset="0"/>
                  <a:ea typeface="Times New Roman" pitchFamily="18" charset="0"/>
                  <a:cs typeface="AdvertisingBold" pitchFamily="2" charset="-78"/>
                </a:rPr>
                <a:t>المخرجات المناظرة للهدف رقم (1) :</a:t>
              </a:r>
              <a:endParaRPr kumimoji="0" lang="ar-EG" sz="1600" i="0" u="none" strike="noStrike" cap="none" normalizeH="0" baseline="0" dirty="0" smtClean="0">
                <a:ln>
                  <a:noFill/>
                </a:ln>
                <a:solidFill>
                  <a:schemeClr val="bg1"/>
                </a:solidFill>
                <a:effectLst/>
                <a:latin typeface="Arial" pitchFamily="34" charset="0"/>
                <a:cs typeface="AdvertisingBold" pitchFamily="2" charset="-78"/>
              </a:endParaRPr>
            </a:p>
          </p:txBody>
        </p:sp>
        <p:grpSp>
          <p:nvGrpSpPr>
            <p:cNvPr id="3" name="مجموعة 42"/>
            <p:cNvGrpSpPr/>
            <p:nvPr/>
          </p:nvGrpSpPr>
          <p:grpSpPr>
            <a:xfrm>
              <a:off x="27864" y="928670"/>
              <a:ext cx="9072594" cy="857256"/>
              <a:chOff x="71406" y="928670"/>
              <a:chExt cx="9072594" cy="857256"/>
            </a:xfrm>
          </p:grpSpPr>
          <p:sp>
            <p:nvSpPr>
              <p:cNvPr id="41" name="مستطيل مستدير الزوايا 7"/>
              <p:cNvSpPr/>
              <p:nvPr/>
            </p:nvSpPr>
            <p:spPr>
              <a:xfrm>
                <a:off x="6929454" y="928670"/>
                <a:ext cx="2214546" cy="857256"/>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EG" sz="2400" dirty="0">
                    <a:cs typeface="AF_Taif Normal" pitchFamily="2" charset="-78"/>
                  </a:rPr>
                  <a:t>المخرجات</a:t>
                </a:r>
              </a:p>
            </p:txBody>
          </p:sp>
          <p:sp>
            <p:nvSpPr>
              <p:cNvPr id="42" name="مستطيل مستدير الزوايا 41"/>
              <p:cNvSpPr/>
              <p:nvPr/>
            </p:nvSpPr>
            <p:spPr>
              <a:xfrm>
                <a:off x="3571868" y="928670"/>
                <a:ext cx="1070438" cy="85725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050" b="1" dirty="0"/>
                  <a:t>نسبة الإنجاز المتوقع طبقا للإطار </a:t>
                </a:r>
                <a:r>
                  <a:rPr lang="ar-EG" sz="1050" b="1" dirty="0" err="1" smtClean="0"/>
                  <a:t>الزمنى</a:t>
                </a:r>
                <a:endParaRPr lang="en-US" sz="1050" dirty="0"/>
              </a:p>
            </p:txBody>
          </p:sp>
          <p:sp>
            <p:nvSpPr>
              <p:cNvPr id="43" name="مستطيل مستدير الزوايا 42"/>
              <p:cNvSpPr/>
              <p:nvPr/>
            </p:nvSpPr>
            <p:spPr>
              <a:xfrm>
                <a:off x="1500166" y="928670"/>
                <a:ext cx="986750" cy="85725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b="1" dirty="0" smtClean="0"/>
                  <a:t>المشاركين </a:t>
                </a:r>
                <a:r>
                  <a:rPr lang="ar-EG" sz="1100" b="1" dirty="0"/>
                  <a:t>في </a:t>
                </a:r>
                <a:r>
                  <a:rPr lang="ar-EG" sz="1100" b="1" dirty="0" smtClean="0"/>
                  <a:t>التنفيذ</a:t>
                </a:r>
                <a:endParaRPr lang="en-US" sz="1100" dirty="0"/>
              </a:p>
            </p:txBody>
          </p:sp>
          <p:grpSp>
            <p:nvGrpSpPr>
              <p:cNvPr id="4" name="مجموعة 17"/>
              <p:cNvGrpSpPr/>
              <p:nvPr/>
            </p:nvGrpSpPr>
            <p:grpSpPr>
              <a:xfrm>
                <a:off x="4643438" y="928670"/>
                <a:ext cx="2214578" cy="857256"/>
                <a:chOff x="5143504" y="928670"/>
                <a:chExt cx="2214578" cy="857256"/>
              </a:xfrm>
            </p:grpSpPr>
            <p:sp>
              <p:nvSpPr>
                <p:cNvPr id="47" name="مستطيل مستدير الزوايا 8"/>
                <p:cNvSpPr/>
                <p:nvPr/>
              </p:nvSpPr>
              <p:spPr>
                <a:xfrm>
                  <a:off x="5143536" y="928670"/>
                  <a:ext cx="2214546" cy="85725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8" name="مربع نص 11"/>
                <p:cNvSpPr txBox="1"/>
                <p:nvPr/>
              </p:nvSpPr>
              <p:spPr>
                <a:xfrm>
                  <a:off x="5143504" y="928670"/>
                  <a:ext cx="2143140" cy="369332"/>
                </a:xfrm>
                <a:prstGeom prst="rect">
                  <a:avLst/>
                </a:prstGeom>
                <a:noFill/>
              </p:spPr>
              <p:txBody>
                <a:bodyPr wrap="square" rtlCol="1">
                  <a:spAutoFit/>
                </a:bodyPr>
                <a:lstStyle/>
                <a:p>
                  <a:pPr algn="ctr"/>
                  <a:r>
                    <a:rPr lang="ar-EG" dirty="0" smtClean="0"/>
                    <a:t>فترة التنفيذ</a:t>
                  </a:r>
                  <a:endParaRPr lang="ar-EG" dirty="0"/>
                </a:p>
              </p:txBody>
            </p:sp>
            <p:sp>
              <p:nvSpPr>
                <p:cNvPr id="49" name="مستطيل ذو زاويتين مستديرتين في نفس الجانب 12"/>
                <p:cNvSpPr/>
                <p:nvPr/>
              </p:nvSpPr>
              <p:spPr>
                <a:xfrm>
                  <a:off x="6286512" y="1414222"/>
                  <a:ext cx="928694" cy="357190"/>
                </a:xfrm>
                <a:prstGeom prst="round2SameRect">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ar-EG" dirty="0" smtClean="0"/>
                    <a:t>البداية</a:t>
                  </a:r>
                  <a:endParaRPr lang="ar-EG" dirty="0"/>
                </a:p>
              </p:txBody>
            </p:sp>
            <p:sp>
              <p:nvSpPr>
                <p:cNvPr id="50" name="مستطيل ذو زاويتين مستديرتين في نفس الجانب 13"/>
                <p:cNvSpPr/>
                <p:nvPr/>
              </p:nvSpPr>
              <p:spPr>
                <a:xfrm>
                  <a:off x="5286380" y="1414222"/>
                  <a:ext cx="928694" cy="357190"/>
                </a:xfrm>
                <a:prstGeom prst="round2SameRect">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ar-EG" dirty="0" smtClean="0"/>
                    <a:t>النهاية</a:t>
                  </a:r>
                  <a:endParaRPr lang="ar-EG" dirty="0"/>
                </a:p>
              </p:txBody>
            </p:sp>
          </p:grpSp>
          <p:sp>
            <p:nvSpPr>
              <p:cNvPr id="45" name="مستطيل مستدير الزوايا 44"/>
              <p:cNvSpPr/>
              <p:nvPr/>
            </p:nvSpPr>
            <p:spPr>
              <a:xfrm>
                <a:off x="2500298" y="928670"/>
                <a:ext cx="1070438" cy="857256"/>
              </a:xfrm>
              <a:prstGeom prst="roundRect">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1050" b="1" dirty="0"/>
                  <a:t>نسبة تقييم </a:t>
                </a:r>
                <a:r>
                  <a:rPr lang="ar-EG" sz="1050" b="1" dirty="0" err="1"/>
                  <a:t>ماتم</a:t>
                </a:r>
                <a:r>
                  <a:rPr lang="ar-EG" sz="1050" b="1" dirty="0"/>
                  <a:t> انجازه</a:t>
                </a:r>
                <a:endParaRPr lang="en-US" sz="1050" dirty="0"/>
              </a:p>
              <a:p>
                <a:r>
                  <a:rPr lang="ar-EG" sz="1050" b="1" dirty="0"/>
                  <a:t>(0-100%)</a:t>
                </a:r>
                <a:endParaRPr lang="en-US" sz="1050" dirty="0"/>
              </a:p>
            </p:txBody>
          </p:sp>
          <p:sp>
            <p:nvSpPr>
              <p:cNvPr id="46" name="مستطيل مستدير الزوايا 15"/>
              <p:cNvSpPr/>
              <p:nvPr/>
            </p:nvSpPr>
            <p:spPr>
              <a:xfrm>
                <a:off x="71406" y="928670"/>
                <a:ext cx="1415346" cy="857256"/>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b="1" dirty="0" smtClean="0"/>
                  <a:t>ملاحظات</a:t>
                </a:r>
              </a:p>
              <a:p>
                <a:pPr algn="ctr"/>
                <a:r>
                  <a:rPr lang="ar-EG" sz="1100" b="1" dirty="0"/>
                  <a:t>أدلة وشواهد</a:t>
                </a:r>
                <a:endParaRPr lang="en-US" sz="1100" dirty="0"/>
              </a:p>
            </p:txBody>
          </p:sp>
        </p:grpSp>
        <p:grpSp>
          <p:nvGrpSpPr>
            <p:cNvPr id="7" name="مجموعة 43"/>
            <p:cNvGrpSpPr/>
            <p:nvPr/>
          </p:nvGrpSpPr>
          <p:grpSpPr>
            <a:xfrm>
              <a:off x="27896" y="1785926"/>
              <a:ext cx="9072562" cy="2928958"/>
              <a:chOff x="27896" y="1428736"/>
              <a:chExt cx="9072562" cy="2928958"/>
            </a:xfrm>
          </p:grpSpPr>
          <p:grpSp>
            <p:nvGrpSpPr>
              <p:cNvPr id="8" name="مجموعة 41"/>
              <p:cNvGrpSpPr/>
              <p:nvPr/>
            </p:nvGrpSpPr>
            <p:grpSpPr>
              <a:xfrm>
                <a:off x="27896" y="1571612"/>
                <a:ext cx="9072562" cy="2786082"/>
                <a:chOff x="27896" y="1571612"/>
                <a:chExt cx="9072562" cy="2786082"/>
              </a:xfrm>
            </p:grpSpPr>
            <p:sp>
              <p:nvSpPr>
                <p:cNvPr id="20" name="مربع نص 19"/>
                <p:cNvSpPr txBox="1"/>
                <p:nvPr/>
              </p:nvSpPr>
              <p:spPr>
                <a:xfrm>
                  <a:off x="6885912" y="1571612"/>
                  <a:ext cx="2214546" cy="830997"/>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pPr lvl="0"/>
                  <a:r>
                    <a:rPr lang="ar-EG" sz="1600" b="1" dirty="0" smtClean="0">
                      <a:latin typeface="Times New Roman" pitchFamily="18" charset="0"/>
                      <a:cs typeface="Times New Roman" pitchFamily="18" charset="0"/>
                    </a:rPr>
                    <a:t>           صورة </a:t>
                  </a:r>
                  <a:r>
                    <a:rPr lang="ar-EG" sz="1600" b="1" dirty="0">
                      <a:latin typeface="Times New Roman" pitchFamily="18" charset="0"/>
                      <a:cs typeface="Times New Roman" pitchFamily="18" charset="0"/>
                    </a:rPr>
                    <a:t>نهائية من المكافئ (1) لمقياس الاتجاه نحو مهنة </a:t>
                  </a:r>
                  <a:r>
                    <a:rPr lang="ar-EG" sz="1600" b="1" dirty="0" smtClean="0">
                      <a:latin typeface="Times New Roman" pitchFamily="18" charset="0"/>
                      <a:cs typeface="Times New Roman" pitchFamily="18" charset="0"/>
                    </a:rPr>
                    <a:t>التدريس:</a:t>
                  </a:r>
                  <a:endParaRPr lang="en-US" sz="1600" b="1" dirty="0">
                    <a:latin typeface="Times New Roman" pitchFamily="18" charset="0"/>
                    <a:cs typeface="Times New Roman" pitchFamily="18" charset="0"/>
                  </a:endParaRPr>
                </a:p>
              </p:txBody>
            </p:sp>
            <p:grpSp>
              <p:nvGrpSpPr>
                <p:cNvPr id="18" name="مجموعة 25"/>
                <p:cNvGrpSpPr/>
                <p:nvPr/>
              </p:nvGrpSpPr>
              <p:grpSpPr>
                <a:xfrm>
                  <a:off x="4714876" y="2571744"/>
                  <a:ext cx="2000264" cy="357190"/>
                  <a:chOff x="4714876" y="2571744"/>
                  <a:chExt cx="2000264" cy="357190"/>
                </a:xfrm>
              </p:grpSpPr>
              <p:sp>
                <p:nvSpPr>
                  <p:cNvPr id="39" name="مستطيل مستدير الزوايا 19"/>
                  <p:cNvSpPr/>
                  <p:nvPr/>
                </p:nvSpPr>
                <p:spPr>
                  <a:xfrm>
                    <a:off x="5715008"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smtClean="0">
                        <a:solidFill>
                          <a:schemeClr val="bg1"/>
                        </a:solidFill>
                      </a:rPr>
                      <a:t>2010/11/7</a:t>
                    </a:r>
                    <a:endParaRPr lang="ar-EG" sz="900" dirty="0">
                      <a:solidFill>
                        <a:schemeClr val="bg1"/>
                      </a:solidFill>
                    </a:endParaRPr>
                  </a:p>
                </p:txBody>
              </p:sp>
              <p:sp>
                <p:nvSpPr>
                  <p:cNvPr id="40" name="مستطيل مستدير الزوايا 20"/>
                  <p:cNvSpPr/>
                  <p:nvPr/>
                </p:nvSpPr>
                <p:spPr>
                  <a:xfrm>
                    <a:off x="4714876"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smtClean="0">
                        <a:solidFill>
                          <a:schemeClr val="bg1"/>
                        </a:solidFill>
                      </a:rPr>
                      <a:t>2010/11/7</a:t>
                    </a:r>
                    <a:endParaRPr lang="ar-EG" sz="1100" dirty="0">
                      <a:solidFill>
                        <a:schemeClr val="bg1"/>
                      </a:solidFill>
                    </a:endParaRPr>
                  </a:p>
                </p:txBody>
              </p:sp>
            </p:grpSp>
            <p:grpSp>
              <p:nvGrpSpPr>
                <p:cNvPr id="21" name="مجموعة 24"/>
                <p:cNvGrpSpPr/>
                <p:nvPr/>
              </p:nvGrpSpPr>
              <p:grpSpPr>
                <a:xfrm>
                  <a:off x="6814474" y="2571744"/>
                  <a:ext cx="2285984" cy="1785950"/>
                  <a:chOff x="6814474" y="2571744"/>
                  <a:chExt cx="2285984" cy="1785950"/>
                </a:xfrm>
              </p:grpSpPr>
              <p:sp>
                <p:nvSpPr>
                  <p:cNvPr id="36" name="مستطيل مستدير الزوايا 21"/>
                  <p:cNvSpPr/>
                  <p:nvPr/>
                </p:nvSpPr>
                <p:spPr>
                  <a:xfrm>
                    <a:off x="6814474" y="2571744"/>
                    <a:ext cx="2285984"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EG" dirty="0">
                        <a:cs typeface="AdvertisingBold" pitchFamily="2" charset="-78"/>
                      </a:rPr>
                      <a:t>تحكيم الاختبار </a:t>
                    </a:r>
                    <a:endParaRPr lang="en-US" dirty="0">
                      <a:cs typeface="AdvertisingBold" pitchFamily="2" charset="-78"/>
                    </a:endParaRPr>
                  </a:p>
                </p:txBody>
              </p:sp>
              <p:sp>
                <p:nvSpPr>
                  <p:cNvPr id="37" name="مستطيل مستدير الزوايا 22"/>
                  <p:cNvSpPr/>
                  <p:nvPr/>
                </p:nvSpPr>
                <p:spPr>
                  <a:xfrm>
                    <a:off x="6814474" y="3143248"/>
                    <a:ext cx="2285984"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EG" sz="1400" dirty="0">
                        <a:cs typeface="AdvertisingBold" pitchFamily="2" charset="-78"/>
                      </a:rPr>
                      <a:t>مراجعة تقارير </a:t>
                    </a:r>
                    <a:r>
                      <a:rPr lang="ar-EG" sz="1400" dirty="0" smtClean="0">
                        <a:cs typeface="AdvertisingBold" pitchFamily="2" charset="-78"/>
                      </a:rPr>
                      <a:t>المحكمين</a:t>
                    </a:r>
                    <a:endParaRPr lang="en-US" sz="1400" dirty="0">
                      <a:cs typeface="AdvertisingBold" pitchFamily="2" charset="-78"/>
                    </a:endParaRPr>
                  </a:p>
                </p:txBody>
              </p:sp>
              <p:sp>
                <p:nvSpPr>
                  <p:cNvPr id="38" name="مستطيل مستدير الزوايا 37"/>
                  <p:cNvSpPr/>
                  <p:nvPr/>
                </p:nvSpPr>
                <p:spPr>
                  <a:xfrm>
                    <a:off x="6814474" y="3643314"/>
                    <a:ext cx="2285984"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EG" sz="1200" dirty="0">
                        <a:cs typeface="AdvertisingBold" pitchFamily="2" charset="-78"/>
                      </a:rPr>
                      <a:t>إعداد الاختبار المكافئ في صورته النهائية بعد مراجعة تقارير المحكمين </a:t>
                    </a:r>
                    <a:r>
                      <a:rPr lang="ar-EG" sz="1200" dirty="0" smtClean="0">
                        <a:cs typeface="AdvertisingBold" pitchFamily="2" charset="-78"/>
                      </a:rPr>
                      <a:t>.</a:t>
                    </a:r>
                    <a:endParaRPr lang="en-US" sz="1200" dirty="0">
                      <a:cs typeface="AdvertisingBold" pitchFamily="2" charset="-78"/>
                    </a:endParaRPr>
                  </a:p>
                </p:txBody>
              </p:sp>
            </p:grpSp>
            <p:grpSp>
              <p:nvGrpSpPr>
                <p:cNvPr id="22" name="مجموعة 26"/>
                <p:cNvGrpSpPr/>
                <p:nvPr/>
              </p:nvGrpSpPr>
              <p:grpSpPr>
                <a:xfrm>
                  <a:off x="4714876" y="3171144"/>
                  <a:ext cx="2000264" cy="357190"/>
                  <a:chOff x="4714876" y="2571744"/>
                  <a:chExt cx="2000264" cy="357190"/>
                </a:xfrm>
              </p:grpSpPr>
              <p:sp>
                <p:nvSpPr>
                  <p:cNvPr id="34" name="مستطيل مستدير الزوايا 33"/>
                  <p:cNvSpPr/>
                  <p:nvPr/>
                </p:nvSpPr>
                <p:spPr>
                  <a:xfrm>
                    <a:off x="5715008"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2010/11/8</a:t>
                    </a:r>
                  </a:p>
                </p:txBody>
              </p:sp>
              <p:sp>
                <p:nvSpPr>
                  <p:cNvPr id="35" name="مستطيل مستدير الزوايا 34"/>
                  <p:cNvSpPr/>
                  <p:nvPr/>
                </p:nvSpPr>
                <p:spPr>
                  <a:xfrm>
                    <a:off x="4714876"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2010/11/15</a:t>
                    </a:r>
                  </a:p>
                </p:txBody>
              </p:sp>
            </p:grpSp>
            <p:grpSp>
              <p:nvGrpSpPr>
                <p:cNvPr id="23" name="مجموعة 29"/>
                <p:cNvGrpSpPr/>
                <p:nvPr/>
              </p:nvGrpSpPr>
              <p:grpSpPr>
                <a:xfrm>
                  <a:off x="4714876" y="3786190"/>
                  <a:ext cx="1985750" cy="357190"/>
                  <a:chOff x="4729390" y="2571744"/>
                  <a:chExt cx="1985750" cy="357190"/>
                </a:xfrm>
              </p:grpSpPr>
              <p:sp>
                <p:nvSpPr>
                  <p:cNvPr id="32" name="مستطيل مستدير الزوايا 31"/>
                  <p:cNvSpPr/>
                  <p:nvPr/>
                </p:nvSpPr>
                <p:spPr>
                  <a:xfrm>
                    <a:off x="5729522" y="2571744"/>
                    <a:ext cx="985618"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2010/11/16</a:t>
                    </a:r>
                  </a:p>
                </p:txBody>
              </p:sp>
              <p:sp>
                <p:nvSpPr>
                  <p:cNvPr id="33" name="مستطيل مستدير الزوايا 32"/>
                  <p:cNvSpPr/>
                  <p:nvPr/>
                </p:nvSpPr>
                <p:spPr>
                  <a:xfrm>
                    <a:off x="4729390" y="2571744"/>
                    <a:ext cx="1000132"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1100" dirty="0">
                        <a:solidFill>
                          <a:schemeClr val="bg1"/>
                        </a:solidFill>
                      </a:rPr>
                      <a:t>2010/11/30</a:t>
                    </a:r>
                  </a:p>
                </p:txBody>
              </p:sp>
            </p:grpSp>
            <p:sp>
              <p:nvSpPr>
                <p:cNvPr id="25" name="مستطيل مستدير الزوايا 24"/>
                <p:cNvSpPr/>
                <p:nvPr/>
              </p:nvSpPr>
              <p:spPr>
                <a:xfrm>
                  <a:off x="3643306" y="2571744"/>
                  <a:ext cx="928694" cy="1428760"/>
                </a:xfrm>
                <a:prstGeom prst="round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sp>
              <p:nvSpPr>
                <p:cNvPr id="26" name="مستطيل مستدير الزوايا 25"/>
                <p:cNvSpPr/>
                <p:nvPr/>
              </p:nvSpPr>
              <p:spPr>
                <a:xfrm>
                  <a:off x="2571736" y="2571744"/>
                  <a:ext cx="928694" cy="1428760"/>
                </a:xfrm>
                <a:prstGeom prst="roundRect">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grpSp>
              <p:nvGrpSpPr>
                <p:cNvPr id="24" name="مجموعة 37"/>
                <p:cNvGrpSpPr/>
                <p:nvPr/>
              </p:nvGrpSpPr>
              <p:grpSpPr>
                <a:xfrm>
                  <a:off x="1857356" y="2644314"/>
                  <a:ext cx="357190" cy="1285884"/>
                  <a:chOff x="1785918" y="2571744"/>
                  <a:chExt cx="357190" cy="1285884"/>
                </a:xfrm>
              </p:grpSpPr>
              <p:sp>
                <p:nvSpPr>
                  <p:cNvPr id="29" name="مستطيل مستدير الزوايا 28"/>
                  <p:cNvSpPr/>
                  <p:nvPr/>
                </p:nvSpPr>
                <p:spPr>
                  <a:xfrm>
                    <a:off x="1785918" y="2571744"/>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2</a:t>
                    </a:r>
                    <a:endParaRPr lang="ar-EG" sz="900" b="1" dirty="0">
                      <a:solidFill>
                        <a:schemeClr val="bg1"/>
                      </a:solidFill>
                      <a:latin typeface="Times New Roman" pitchFamily="18" charset="0"/>
                      <a:cs typeface="Times New Roman" pitchFamily="18" charset="0"/>
                    </a:endParaRPr>
                  </a:p>
                </p:txBody>
              </p:sp>
              <p:sp>
                <p:nvSpPr>
                  <p:cNvPr id="30" name="مستطيل مستدير الزوايا 29"/>
                  <p:cNvSpPr/>
                  <p:nvPr/>
                </p:nvSpPr>
                <p:spPr>
                  <a:xfrm>
                    <a:off x="1785918" y="3043914"/>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2</a:t>
                    </a:r>
                    <a:endParaRPr lang="ar-EG" sz="900" b="1" dirty="0">
                      <a:solidFill>
                        <a:schemeClr val="bg1"/>
                      </a:solidFill>
                      <a:latin typeface="Times New Roman" pitchFamily="18" charset="0"/>
                      <a:cs typeface="Times New Roman" pitchFamily="18" charset="0"/>
                    </a:endParaRPr>
                  </a:p>
                </p:txBody>
              </p:sp>
              <p:sp>
                <p:nvSpPr>
                  <p:cNvPr id="31" name="مستطيل مستدير الزوايا 30"/>
                  <p:cNvSpPr/>
                  <p:nvPr/>
                </p:nvSpPr>
                <p:spPr>
                  <a:xfrm>
                    <a:off x="1785918" y="3500438"/>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2</a:t>
                    </a:r>
                    <a:endParaRPr lang="ar-EG" sz="900" b="1" dirty="0">
                      <a:solidFill>
                        <a:schemeClr val="bg1"/>
                      </a:solidFill>
                      <a:latin typeface="Times New Roman" pitchFamily="18" charset="0"/>
                      <a:cs typeface="Times New Roman" pitchFamily="18" charset="0"/>
                    </a:endParaRPr>
                  </a:p>
                </p:txBody>
              </p:sp>
            </p:grpSp>
            <p:sp>
              <p:nvSpPr>
                <p:cNvPr id="28" name="مستطيل مستدير الزوايا 27"/>
                <p:cNvSpPr/>
                <p:nvPr/>
              </p:nvSpPr>
              <p:spPr>
                <a:xfrm>
                  <a:off x="27896" y="2615286"/>
                  <a:ext cx="1586118" cy="1428760"/>
                </a:xfrm>
                <a:prstGeom prst="roundRect">
                  <a:avLst>
                    <a:gd name="adj" fmla="val 0"/>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EG" sz="1200" dirty="0">
                      <a:cs typeface="AdvertisingBold" pitchFamily="2" charset="-78"/>
                    </a:rPr>
                    <a:t>اختبار نهائي (مكافئ 1) في مقياس الاتجاه نحو مهنة التدريس بعد تحكيمه ومراجعته .</a:t>
                  </a:r>
                  <a:endParaRPr lang="en-US" sz="1200" dirty="0">
                    <a:cs typeface="AdvertisingBold" pitchFamily="2" charset="-78"/>
                  </a:endParaRPr>
                </a:p>
              </p:txBody>
            </p:sp>
          </p:grpSp>
          <p:sp>
            <p:nvSpPr>
              <p:cNvPr id="19" name="شكل بيضاوي 18"/>
              <p:cNvSpPr/>
              <p:nvPr/>
            </p:nvSpPr>
            <p:spPr>
              <a:xfrm>
                <a:off x="8572528" y="1428736"/>
                <a:ext cx="514580" cy="428628"/>
              </a:xfrm>
              <a:prstGeom prst="ellipse">
                <a:avLst/>
              </a:prstGeom>
              <a:solidFill>
                <a:srgbClr val="00B050"/>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200" b="1" dirty="0" smtClean="0">
                    <a:latin typeface="Times New Roman" pitchFamily="18" charset="0"/>
                    <a:cs typeface="Times New Roman" pitchFamily="18" charset="0"/>
                  </a:rPr>
                  <a:t>16</a:t>
                </a:r>
                <a:endParaRPr lang="ar-EG" sz="1200" b="1" dirty="0">
                  <a:latin typeface="Times New Roman" pitchFamily="18" charset="0"/>
                  <a:cs typeface="Times New Roman" pitchFamily="18" charset="0"/>
                </a:endParaRPr>
              </a:p>
            </p:txBody>
          </p:sp>
        </p:grpSp>
        <p:sp>
          <p:nvSpPr>
            <p:cNvPr id="9" name="مستطيل 8"/>
            <p:cNvSpPr/>
            <p:nvPr/>
          </p:nvSpPr>
          <p:spPr>
            <a:xfrm>
              <a:off x="0" y="5786454"/>
              <a:ext cx="9144000" cy="107154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dirty="0" smtClean="0">
                  <a:cs typeface="AF_Taif Normal" pitchFamily="2" charset="-78"/>
                </a:rPr>
                <a:t>ملخص مخرجات المشروع</a:t>
              </a:r>
              <a:endParaRPr lang="en-US" sz="2800" dirty="0" smtClean="0">
                <a:cs typeface="AF_Taif Normal" pitchFamily="2" charset="-78"/>
              </a:endParaRPr>
            </a:p>
          </p:txBody>
        </p:sp>
        <p:sp>
          <p:nvSpPr>
            <p:cNvPr id="10" name="سهم للأسفل 9"/>
            <p:cNvSpPr/>
            <p:nvPr/>
          </p:nvSpPr>
          <p:spPr>
            <a:xfrm>
              <a:off x="6215074" y="1928802"/>
              <a:ext cx="214314" cy="785818"/>
            </a:xfrm>
            <a:prstGeom prst="downArrow">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endParaRPr lang="ar-EG" dirty="0">
                <a:solidFill>
                  <a:schemeClr val="dk1"/>
                </a:solidFill>
              </a:endParaRPr>
            </a:p>
          </p:txBody>
        </p:sp>
        <p:sp>
          <p:nvSpPr>
            <p:cNvPr id="11" name="سهم للأسفل 10"/>
            <p:cNvSpPr/>
            <p:nvPr/>
          </p:nvSpPr>
          <p:spPr>
            <a:xfrm>
              <a:off x="5143504" y="1928802"/>
              <a:ext cx="214314" cy="785818"/>
            </a:xfrm>
            <a:prstGeom prst="downArrow">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endParaRPr lang="ar-EG" dirty="0">
                <a:solidFill>
                  <a:schemeClr val="dk1"/>
                </a:solidFill>
              </a:endParaRPr>
            </a:p>
          </p:txBody>
        </p:sp>
        <p:sp>
          <p:nvSpPr>
            <p:cNvPr id="12" name="سهم للأسفل 11"/>
            <p:cNvSpPr/>
            <p:nvPr/>
          </p:nvSpPr>
          <p:spPr>
            <a:xfrm>
              <a:off x="4000496" y="1928802"/>
              <a:ext cx="214314" cy="785818"/>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050" b="1" dirty="0"/>
            </a:p>
          </p:txBody>
        </p:sp>
        <p:sp>
          <p:nvSpPr>
            <p:cNvPr id="13" name="سهم للأسفل 12"/>
            <p:cNvSpPr/>
            <p:nvPr/>
          </p:nvSpPr>
          <p:spPr>
            <a:xfrm>
              <a:off x="2928926" y="1928802"/>
              <a:ext cx="214314" cy="785818"/>
            </a:xfrm>
            <a:prstGeom prst="downArrow">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EG" sz="1050" b="1" dirty="0"/>
            </a:p>
          </p:txBody>
        </p:sp>
        <p:sp>
          <p:nvSpPr>
            <p:cNvPr id="14" name="سهم للأسفل 13"/>
            <p:cNvSpPr/>
            <p:nvPr/>
          </p:nvSpPr>
          <p:spPr>
            <a:xfrm>
              <a:off x="1928794" y="1928802"/>
              <a:ext cx="214314" cy="785818"/>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100" b="1" dirty="0"/>
            </a:p>
          </p:txBody>
        </p:sp>
        <p:sp>
          <p:nvSpPr>
            <p:cNvPr id="15" name="سهم للأسفل 14"/>
            <p:cNvSpPr/>
            <p:nvPr/>
          </p:nvSpPr>
          <p:spPr>
            <a:xfrm>
              <a:off x="642910" y="1928802"/>
              <a:ext cx="214314" cy="785818"/>
            </a:xfrm>
            <a:prstGeom prst="downArrow">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100" b="1" dirty="0"/>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مجموعة 16"/>
          <p:cNvGrpSpPr/>
          <p:nvPr/>
        </p:nvGrpSpPr>
        <p:grpSpPr>
          <a:xfrm>
            <a:off x="0" y="0"/>
            <a:ext cx="9144000" cy="6858000"/>
            <a:chOff x="0" y="0"/>
            <a:chExt cx="9144000" cy="6858000"/>
          </a:xfrm>
        </p:grpSpPr>
        <p:sp>
          <p:nvSpPr>
            <p:cNvPr id="10" name="مستطيل 9"/>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pic>
          <p:nvPicPr>
            <p:cNvPr id="6" name="Picture 2" descr="http://www.pennypower.co.uk/wp-content/uploads/2008/12/open-book.jpg"/>
            <p:cNvPicPr>
              <a:picLocks noChangeAspect="1" noChangeArrowheads="1"/>
            </p:cNvPicPr>
            <p:nvPr/>
          </p:nvPicPr>
          <p:blipFill>
            <a:blip r:embed="rId2"/>
            <a:srcRect/>
            <a:stretch>
              <a:fillRect/>
            </a:stretch>
          </p:blipFill>
          <p:spPr bwMode="auto">
            <a:xfrm>
              <a:off x="5086349" y="4171950"/>
              <a:ext cx="4057651" cy="2686050"/>
            </a:xfrm>
            <a:prstGeom prst="rect">
              <a:avLst/>
            </a:prstGeom>
            <a:noFill/>
          </p:spPr>
        </p:pic>
        <p:pic>
          <p:nvPicPr>
            <p:cNvPr id="19458" name="Picture 2" descr="C:\Documents and Settings\scc\Desktop\بسف.png"/>
            <p:cNvPicPr>
              <a:picLocks noChangeAspect="1" noChangeArrowheads="1"/>
            </p:cNvPicPr>
            <p:nvPr/>
          </p:nvPicPr>
          <p:blipFill>
            <a:blip r:embed="rId3"/>
            <a:srcRect/>
            <a:stretch>
              <a:fillRect/>
            </a:stretch>
          </p:blipFill>
          <p:spPr bwMode="auto">
            <a:xfrm>
              <a:off x="642910" y="1100141"/>
              <a:ext cx="6394450" cy="28289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p:cNvGrpSpPr/>
          <p:nvPr/>
        </p:nvGrpSpPr>
        <p:grpSpPr>
          <a:xfrm>
            <a:off x="0" y="71414"/>
            <a:ext cx="9144000" cy="6786586"/>
            <a:chOff x="0" y="71414"/>
            <a:chExt cx="9144000" cy="6786586"/>
          </a:xfrm>
        </p:grpSpPr>
        <p:sp>
          <p:nvSpPr>
            <p:cNvPr id="5" name="مستطيل 4"/>
            <p:cNvSpPr/>
            <p:nvPr/>
          </p:nvSpPr>
          <p:spPr>
            <a:xfrm>
              <a:off x="0" y="142852"/>
              <a:ext cx="9144000" cy="571504"/>
            </a:xfrm>
            <a:prstGeom prst="rect">
              <a:avLst/>
            </a:prstGeom>
          </p:spPr>
          <p:style>
            <a:lnRef idx="1">
              <a:schemeClr val="accent6"/>
            </a:lnRef>
            <a:fillRef idx="3">
              <a:schemeClr val="accent6"/>
            </a:fillRef>
            <a:effectRef idx="2">
              <a:schemeClr val="accent6"/>
            </a:effectRef>
            <a:fontRef idx="minor">
              <a:schemeClr val="lt1"/>
            </a:fontRef>
          </p:style>
          <p:txBody>
            <a:bodyPr rtlCol="1" anchor="ctr"/>
            <a:lstStyle/>
            <a:p>
              <a:endParaRPr lang="en-US" sz="2400" dirty="0">
                <a:cs typeface="AF_Taif Normal" pitchFamily="2" charset="-78"/>
              </a:endParaRPr>
            </a:p>
          </p:txBody>
        </p:sp>
        <p:sp>
          <p:nvSpPr>
            <p:cNvPr id="6" name="Rectangle 1"/>
            <p:cNvSpPr>
              <a:spLocks noChangeArrowheads="1"/>
            </p:cNvSpPr>
            <p:nvPr/>
          </p:nvSpPr>
          <p:spPr bwMode="auto">
            <a:xfrm>
              <a:off x="71406" y="71414"/>
              <a:ext cx="8858280" cy="400061"/>
            </a:xfrm>
            <a:prstGeom prst="rect">
              <a:avLst/>
            </a:prstGeom>
            <a:noFill/>
            <a:ln w="9525">
              <a:noFill/>
              <a:miter lim="800000"/>
              <a:headEnd/>
              <a:tailEnd/>
            </a:ln>
            <a:effectLst/>
          </p:spPr>
          <p:txBody>
            <a:bodyPr vert="horz" wrap="square" lIns="91440" tIns="152352" rIns="91440" bIns="0" numCol="1" anchor="ctr" anchorCtr="0" compatLnSpc="1">
              <a:prstTxWarp prst="textNoShape">
                <a:avLst/>
              </a:prstTxWarp>
              <a:spAutoFit/>
            </a:bodyPr>
            <a:lstStyle/>
            <a:p>
              <a:pPr algn="justLow" fontAlgn="base">
                <a:spcBef>
                  <a:spcPct val="0"/>
                </a:spcBef>
                <a:spcAft>
                  <a:spcPct val="0"/>
                </a:spcAft>
              </a:pPr>
              <a:r>
                <a:rPr lang="ar-EG" sz="1600" dirty="0">
                  <a:solidFill>
                    <a:schemeClr val="bg1"/>
                  </a:solidFill>
                  <a:latin typeface="Calibri" pitchFamily="34" charset="0"/>
                  <a:ea typeface="Times New Roman" pitchFamily="18" charset="0"/>
                  <a:cs typeface="AdvertisingBold" pitchFamily="2" charset="-78"/>
                </a:rPr>
                <a:t>تفاصيل المخرجات خلال الفترة من </a:t>
              </a:r>
              <a:r>
                <a:rPr lang="ar-EG" sz="1600" dirty="0" smtClean="0">
                  <a:solidFill>
                    <a:schemeClr val="bg1"/>
                  </a:solidFill>
                  <a:latin typeface="Calibri" pitchFamily="34" charset="0"/>
                  <a:ea typeface="Times New Roman" pitchFamily="18" charset="0"/>
                  <a:cs typeface="AdvertisingBold" pitchFamily="2" charset="-78"/>
                </a:rPr>
                <a:t>2010/10/1 </a:t>
              </a:r>
              <a:r>
                <a:rPr lang="ar-EG" sz="1600" dirty="0">
                  <a:solidFill>
                    <a:schemeClr val="bg1"/>
                  </a:solidFill>
                  <a:latin typeface="Calibri" pitchFamily="34" charset="0"/>
                  <a:ea typeface="Times New Roman" pitchFamily="18" charset="0"/>
                  <a:cs typeface="AdvertisingBold" pitchFamily="2" charset="-78"/>
                </a:rPr>
                <a:t>– </a:t>
              </a:r>
              <a:r>
                <a:rPr lang="ar-EG" sz="1600" dirty="0" smtClean="0">
                  <a:solidFill>
                    <a:schemeClr val="bg1"/>
                  </a:solidFill>
                  <a:latin typeface="Calibri" pitchFamily="34" charset="0"/>
                  <a:ea typeface="Times New Roman" pitchFamily="18" charset="0"/>
                  <a:cs typeface="AdvertisingBold" pitchFamily="2" charset="-78"/>
                </a:rPr>
                <a:t>2010/12/31</a:t>
              </a:r>
              <a:r>
                <a:rPr kumimoji="0" lang="ar-EG" sz="1600" i="0" u="none" strike="noStrike" cap="none" normalizeH="0" baseline="0" dirty="0" smtClean="0">
                  <a:ln>
                    <a:noFill/>
                  </a:ln>
                  <a:solidFill>
                    <a:schemeClr val="bg1"/>
                  </a:solidFill>
                  <a:effectLst/>
                  <a:latin typeface="Calibri" pitchFamily="34" charset="0"/>
                  <a:ea typeface="Times New Roman" pitchFamily="18" charset="0"/>
                  <a:cs typeface="AdvertisingBold" pitchFamily="2" charset="-78"/>
                </a:rPr>
                <a:t>المخرجات المناظرة للهدف رقم (2)</a:t>
              </a:r>
              <a:r>
                <a:rPr kumimoji="0" lang="ar-EG" sz="1600" i="0" u="none" strike="noStrike" cap="none" normalizeH="0" dirty="0" smtClean="0">
                  <a:ln>
                    <a:noFill/>
                  </a:ln>
                  <a:solidFill>
                    <a:schemeClr val="bg1"/>
                  </a:solidFill>
                  <a:effectLst/>
                  <a:latin typeface="Calibri" pitchFamily="34" charset="0"/>
                  <a:ea typeface="Times New Roman" pitchFamily="18" charset="0"/>
                  <a:cs typeface="AdvertisingBold" pitchFamily="2" charset="-78"/>
                </a:rPr>
                <a:t> :</a:t>
              </a:r>
              <a:endParaRPr kumimoji="0" lang="ar-EG" sz="1600" i="0" u="none" strike="noStrike" cap="none" normalizeH="0" baseline="0" dirty="0" smtClean="0">
                <a:ln>
                  <a:noFill/>
                </a:ln>
                <a:solidFill>
                  <a:schemeClr val="bg1"/>
                </a:solidFill>
                <a:effectLst/>
                <a:latin typeface="Arial" pitchFamily="34" charset="0"/>
                <a:cs typeface="AdvertisingBold" pitchFamily="2" charset="-78"/>
              </a:endParaRPr>
            </a:p>
          </p:txBody>
        </p:sp>
        <p:grpSp>
          <p:nvGrpSpPr>
            <p:cNvPr id="7" name="مجموعة 42"/>
            <p:cNvGrpSpPr/>
            <p:nvPr/>
          </p:nvGrpSpPr>
          <p:grpSpPr>
            <a:xfrm>
              <a:off x="27864" y="928670"/>
              <a:ext cx="9072594" cy="857256"/>
              <a:chOff x="71406" y="928670"/>
              <a:chExt cx="9072594" cy="857256"/>
            </a:xfrm>
          </p:grpSpPr>
          <p:sp>
            <p:nvSpPr>
              <p:cNvPr id="39" name="مستطيل مستدير الزوايا 7"/>
              <p:cNvSpPr/>
              <p:nvPr/>
            </p:nvSpPr>
            <p:spPr>
              <a:xfrm>
                <a:off x="6929454" y="928670"/>
                <a:ext cx="2214546" cy="857256"/>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EG" sz="2400" dirty="0">
                    <a:cs typeface="AF_Taif Normal" pitchFamily="2" charset="-78"/>
                  </a:rPr>
                  <a:t>المخرجات</a:t>
                </a:r>
              </a:p>
            </p:txBody>
          </p:sp>
          <p:sp>
            <p:nvSpPr>
              <p:cNvPr id="40" name="مستطيل مستدير الزوايا 39"/>
              <p:cNvSpPr/>
              <p:nvPr/>
            </p:nvSpPr>
            <p:spPr>
              <a:xfrm>
                <a:off x="3571868" y="928670"/>
                <a:ext cx="1070438" cy="85725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050" b="1" dirty="0"/>
                  <a:t>نسبة الإنجاز المتوقع طبقا للإطار </a:t>
                </a:r>
                <a:r>
                  <a:rPr lang="ar-EG" sz="1050" b="1" dirty="0" err="1" smtClean="0"/>
                  <a:t>الزمنى</a:t>
                </a:r>
                <a:endParaRPr lang="en-US" sz="1050" dirty="0"/>
              </a:p>
            </p:txBody>
          </p:sp>
          <p:sp>
            <p:nvSpPr>
              <p:cNvPr id="41" name="مستطيل مستدير الزوايا 40"/>
              <p:cNvSpPr/>
              <p:nvPr/>
            </p:nvSpPr>
            <p:spPr>
              <a:xfrm>
                <a:off x="1500166" y="928670"/>
                <a:ext cx="986750" cy="85725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b="1" dirty="0" smtClean="0"/>
                  <a:t>المشاركين </a:t>
                </a:r>
                <a:r>
                  <a:rPr lang="ar-EG" sz="1100" b="1" dirty="0"/>
                  <a:t>في </a:t>
                </a:r>
                <a:r>
                  <a:rPr lang="ar-EG" sz="1100" b="1" dirty="0" smtClean="0"/>
                  <a:t>التنفيذ</a:t>
                </a:r>
                <a:endParaRPr lang="en-US" sz="1100" dirty="0"/>
              </a:p>
            </p:txBody>
          </p:sp>
          <p:grpSp>
            <p:nvGrpSpPr>
              <p:cNvPr id="42" name="مجموعة 17"/>
              <p:cNvGrpSpPr/>
              <p:nvPr/>
            </p:nvGrpSpPr>
            <p:grpSpPr>
              <a:xfrm>
                <a:off x="4643438" y="928670"/>
                <a:ext cx="2214578" cy="857256"/>
                <a:chOff x="5143504" y="928670"/>
                <a:chExt cx="2214578" cy="857256"/>
              </a:xfrm>
            </p:grpSpPr>
            <p:sp>
              <p:nvSpPr>
                <p:cNvPr id="45" name="مستطيل مستدير الزوايا 8"/>
                <p:cNvSpPr/>
                <p:nvPr/>
              </p:nvSpPr>
              <p:spPr>
                <a:xfrm>
                  <a:off x="5143536" y="928670"/>
                  <a:ext cx="2214546" cy="85725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6" name="مربع نص 11"/>
                <p:cNvSpPr txBox="1"/>
                <p:nvPr/>
              </p:nvSpPr>
              <p:spPr>
                <a:xfrm>
                  <a:off x="5143504" y="928670"/>
                  <a:ext cx="2143140" cy="369332"/>
                </a:xfrm>
                <a:prstGeom prst="rect">
                  <a:avLst/>
                </a:prstGeom>
                <a:noFill/>
              </p:spPr>
              <p:txBody>
                <a:bodyPr wrap="square" rtlCol="1">
                  <a:spAutoFit/>
                </a:bodyPr>
                <a:lstStyle/>
                <a:p>
                  <a:pPr algn="ctr"/>
                  <a:r>
                    <a:rPr lang="ar-EG" dirty="0" smtClean="0"/>
                    <a:t>فترة التنفيذ</a:t>
                  </a:r>
                  <a:endParaRPr lang="ar-EG" dirty="0"/>
                </a:p>
              </p:txBody>
            </p:sp>
            <p:sp>
              <p:nvSpPr>
                <p:cNvPr id="47" name="مستطيل ذو زاويتين مستديرتين في نفس الجانب 12"/>
                <p:cNvSpPr/>
                <p:nvPr/>
              </p:nvSpPr>
              <p:spPr>
                <a:xfrm>
                  <a:off x="6286512" y="1414222"/>
                  <a:ext cx="928694" cy="357190"/>
                </a:xfrm>
                <a:prstGeom prst="round2SameRect">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ar-EG" dirty="0" smtClean="0"/>
                    <a:t>البداية</a:t>
                  </a:r>
                  <a:endParaRPr lang="ar-EG" dirty="0"/>
                </a:p>
              </p:txBody>
            </p:sp>
            <p:sp>
              <p:nvSpPr>
                <p:cNvPr id="48" name="مستطيل ذو زاويتين مستديرتين في نفس الجانب 13"/>
                <p:cNvSpPr/>
                <p:nvPr/>
              </p:nvSpPr>
              <p:spPr>
                <a:xfrm>
                  <a:off x="5286380" y="1414222"/>
                  <a:ext cx="928694" cy="357190"/>
                </a:xfrm>
                <a:prstGeom prst="round2SameRect">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ar-EG" dirty="0" smtClean="0"/>
                    <a:t>النهاية</a:t>
                  </a:r>
                  <a:endParaRPr lang="ar-EG" dirty="0"/>
                </a:p>
              </p:txBody>
            </p:sp>
          </p:grpSp>
          <p:sp>
            <p:nvSpPr>
              <p:cNvPr id="43" name="مستطيل مستدير الزوايا 42"/>
              <p:cNvSpPr/>
              <p:nvPr/>
            </p:nvSpPr>
            <p:spPr>
              <a:xfrm>
                <a:off x="2500298" y="928670"/>
                <a:ext cx="1070438" cy="857256"/>
              </a:xfrm>
              <a:prstGeom prst="roundRect">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1050" b="1" dirty="0"/>
                  <a:t>نسبة تقييم </a:t>
                </a:r>
                <a:r>
                  <a:rPr lang="ar-EG" sz="1050" b="1" dirty="0" err="1"/>
                  <a:t>ماتم</a:t>
                </a:r>
                <a:r>
                  <a:rPr lang="ar-EG" sz="1050" b="1" dirty="0"/>
                  <a:t> انجازه</a:t>
                </a:r>
                <a:endParaRPr lang="en-US" sz="1050" dirty="0"/>
              </a:p>
              <a:p>
                <a:r>
                  <a:rPr lang="ar-EG" sz="1050" b="1" dirty="0"/>
                  <a:t>(0-100%)</a:t>
                </a:r>
                <a:endParaRPr lang="en-US" sz="1050" dirty="0"/>
              </a:p>
            </p:txBody>
          </p:sp>
          <p:sp>
            <p:nvSpPr>
              <p:cNvPr id="44" name="مستطيل مستدير الزوايا 15"/>
              <p:cNvSpPr/>
              <p:nvPr/>
            </p:nvSpPr>
            <p:spPr>
              <a:xfrm>
                <a:off x="71406" y="928670"/>
                <a:ext cx="1415346" cy="857256"/>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b="1" dirty="0" smtClean="0"/>
                  <a:t>ملاحظات</a:t>
                </a:r>
              </a:p>
              <a:p>
                <a:pPr algn="ctr"/>
                <a:r>
                  <a:rPr lang="ar-EG" sz="1100" b="1" dirty="0"/>
                  <a:t>أدلة وشواهد</a:t>
                </a:r>
                <a:endParaRPr lang="en-US" sz="1100" dirty="0"/>
              </a:p>
            </p:txBody>
          </p:sp>
        </p:grpSp>
        <p:grpSp>
          <p:nvGrpSpPr>
            <p:cNvPr id="16" name="مجموعة 41"/>
            <p:cNvGrpSpPr/>
            <p:nvPr/>
          </p:nvGrpSpPr>
          <p:grpSpPr>
            <a:xfrm>
              <a:off x="27896" y="1928802"/>
              <a:ext cx="9032416" cy="3429024"/>
              <a:chOff x="27896" y="1571612"/>
              <a:chExt cx="9032416" cy="3429024"/>
            </a:xfrm>
          </p:grpSpPr>
          <p:sp>
            <p:nvSpPr>
              <p:cNvPr id="18" name="مربع نص 17"/>
              <p:cNvSpPr txBox="1"/>
              <p:nvPr/>
            </p:nvSpPr>
            <p:spPr>
              <a:xfrm>
                <a:off x="6845766" y="1643050"/>
                <a:ext cx="2214546" cy="1077218"/>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pPr algn="ctr"/>
                <a:r>
                  <a:rPr lang="ar-EG" sz="1600" dirty="0" smtClean="0">
                    <a:cs typeface="AdvertisingBold" pitchFamily="2" charset="-78"/>
                  </a:rPr>
                  <a:t>               صورة </a:t>
                </a:r>
                <a:r>
                  <a:rPr lang="ar-EG" sz="1600" dirty="0">
                    <a:cs typeface="AdvertisingBold" pitchFamily="2" charset="-78"/>
                  </a:rPr>
                  <a:t>أولية </a:t>
                </a:r>
                <a:r>
                  <a:rPr lang="ar-EG" sz="1600" dirty="0" smtClean="0">
                    <a:cs typeface="AdvertisingBold" pitchFamily="2" charset="-78"/>
                  </a:rPr>
                  <a:t>من</a:t>
                </a:r>
              </a:p>
              <a:p>
                <a:pPr algn="ctr"/>
                <a:r>
                  <a:rPr lang="ar-EG" sz="1600" dirty="0">
                    <a:cs typeface="AdvertisingBold" pitchFamily="2" charset="-78"/>
                  </a:rPr>
                  <a:t> </a:t>
                </a:r>
                <a:r>
                  <a:rPr lang="ar-EG" sz="1600" dirty="0" smtClean="0">
                    <a:cs typeface="AdvertisingBold" pitchFamily="2" charset="-78"/>
                  </a:rPr>
                  <a:t>            </a:t>
                </a:r>
                <a:r>
                  <a:rPr lang="ar-EG" sz="1600" dirty="0">
                    <a:cs typeface="AdvertisingBold" pitchFamily="2" charset="-78"/>
                  </a:rPr>
                  <a:t>المكافئ (2) لاختبار التفكير </a:t>
                </a:r>
                <a:r>
                  <a:rPr lang="ar-EG" sz="1600" dirty="0" err="1">
                    <a:cs typeface="AdvertisingBold" pitchFamily="2" charset="-78"/>
                  </a:rPr>
                  <a:t>الاستنتاجي</a:t>
                </a:r>
                <a:r>
                  <a:rPr lang="ar-EG" sz="1600" dirty="0">
                    <a:cs typeface="AdvertisingBold" pitchFamily="2" charset="-78"/>
                  </a:rPr>
                  <a:t> اللغوي </a:t>
                </a:r>
                <a:endParaRPr lang="en-US" sz="1600" dirty="0">
                  <a:cs typeface="AdvertisingBold" pitchFamily="2" charset="-78"/>
                </a:endParaRPr>
              </a:p>
            </p:txBody>
          </p:sp>
          <p:grpSp>
            <p:nvGrpSpPr>
              <p:cNvPr id="22" name="مجموعة 29"/>
              <p:cNvGrpSpPr/>
              <p:nvPr/>
            </p:nvGrpSpPr>
            <p:grpSpPr>
              <a:xfrm>
                <a:off x="4643438" y="1643050"/>
                <a:ext cx="2058320" cy="2286016"/>
                <a:chOff x="4657952" y="428604"/>
                <a:chExt cx="2058320" cy="2286016"/>
              </a:xfrm>
            </p:grpSpPr>
            <p:sp>
              <p:nvSpPr>
                <p:cNvPr id="30" name="مستطيل مستدير الزوايا 29"/>
                <p:cNvSpPr/>
                <p:nvPr/>
              </p:nvSpPr>
              <p:spPr>
                <a:xfrm>
                  <a:off x="5729522" y="428604"/>
                  <a:ext cx="985618"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l" rtl="0"/>
                  <a:r>
                    <a:rPr lang="ar-EG" sz="1100" b="1" dirty="0" smtClean="0"/>
                    <a:t>2010/12/1</a:t>
                  </a:r>
                  <a:endParaRPr lang="en-US" sz="1100" dirty="0"/>
                </a:p>
              </p:txBody>
            </p:sp>
            <p:sp>
              <p:nvSpPr>
                <p:cNvPr id="31" name="مستطيل مستدير الزوايا 30"/>
                <p:cNvSpPr/>
                <p:nvPr/>
              </p:nvSpPr>
              <p:spPr>
                <a:xfrm>
                  <a:off x="4657952" y="428604"/>
                  <a:ext cx="1071570"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l" rtl="0"/>
                  <a:r>
                    <a:rPr lang="ar-EG" sz="1100" b="1" dirty="0" smtClean="0"/>
                    <a:t>2010/12/21</a:t>
                  </a:r>
                  <a:endParaRPr lang="en-US" sz="1100" dirty="0"/>
                </a:p>
              </p:txBody>
            </p:sp>
            <p:sp>
              <p:nvSpPr>
                <p:cNvPr id="50" name="مستطيل مستدير الزوايا 49"/>
                <p:cNvSpPr/>
                <p:nvPr/>
              </p:nvSpPr>
              <p:spPr>
                <a:xfrm>
                  <a:off x="5730654" y="2357430"/>
                  <a:ext cx="985618"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l" rtl="0"/>
                  <a:r>
                    <a:rPr lang="ar-EG" sz="1100" b="1" dirty="0" smtClean="0"/>
                    <a:t>2010/12/1</a:t>
                  </a:r>
                  <a:endParaRPr lang="en-US" sz="1100" dirty="0"/>
                </a:p>
              </p:txBody>
            </p:sp>
            <p:sp>
              <p:nvSpPr>
                <p:cNvPr id="51" name="مستطيل مستدير الزوايا 50"/>
                <p:cNvSpPr/>
                <p:nvPr/>
              </p:nvSpPr>
              <p:spPr>
                <a:xfrm>
                  <a:off x="4659084" y="2357430"/>
                  <a:ext cx="1071570"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l" rtl="0"/>
                  <a:r>
                    <a:rPr lang="ar-EG" sz="1100" b="1" dirty="0" smtClean="0"/>
                    <a:t>2010/12/21</a:t>
                  </a:r>
                  <a:endParaRPr lang="en-US" sz="1100" dirty="0"/>
                </a:p>
              </p:txBody>
            </p:sp>
          </p:grpSp>
          <p:sp>
            <p:nvSpPr>
              <p:cNvPr id="23" name="مستطيل مستدير الزوايا 22"/>
              <p:cNvSpPr/>
              <p:nvPr/>
            </p:nvSpPr>
            <p:spPr>
              <a:xfrm>
                <a:off x="3570736" y="1571612"/>
                <a:ext cx="928694" cy="1428760"/>
              </a:xfrm>
              <a:prstGeom prst="round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sp>
            <p:nvSpPr>
              <p:cNvPr id="24" name="مستطيل مستدير الزوايا 23"/>
              <p:cNvSpPr/>
              <p:nvPr/>
            </p:nvSpPr>
            <p:spPr>
              <a:xfrm>
                <a:off x="2484652" y="1571612"/>
                <a:ext cx="928694" cy="1428760"/>
              </a:xfrm>
              <a:prstGeom prst="roundRect">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sp>
            <p:nvSpPr>
              <p:cNvPr id="27" name="مستطيل مستدير الزوايا 26"/>
              <p:cNvSpPr/>
              <p:nvPr/>
            </p:nvSpPr>
            <p:spPr>
              <a:xfrm>
                <a:off x="1784786" y="2071678"/>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2</a:t>
                </a:r>
                <a:endParaRPr lang="ar-EG" sz="900" b="1" dirty="0">
                  <a:solidFill>
                    <a:schemeClr val="bg1"/>
                  </a:solidFill>
                  <a:latin typeface="Times New Roman" pitchFamily="18" charset="0"/>
                  <a:cs typeface="Times New Roman" pitchFamily="18" charset="0"/>
                </a:endParaRPr>
              </a:p>
            </p:txBody>
          </p:sp>
          <p:sp>
            <p:nvSpPr>
              <p:cNvPr id="26" name="مستطيل مستدير الزوايا 25"/>
              <p:cNvSpPr/>
              <p:nvPr/>
            </p:nvSpPr>
            <p:spPr>
              <a:xfrm>
                <a:off x="27896" y="1643050"/>
                <a:ext cx="1400832" cy="1428760"/>
              </a:xfrm>
              <a:prstGeom prst="roundRect">
                <a:avLst>
                  <a:gd name="adj" fmla="val 0"/>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EG" sz="1200" dirty="0">
                    <a:cs typeface="AdvertisingBold" pitchFamily="2" charset="-78"/>
                  </a:rPr>
                  <a:t>اختبار التفكير </a:t>
                </a:r>
                <a:r>
                  <a:rPr lang="ar-EG" sz="1200" dirty="0" err="1">
                    <a:cs typeface="AdvertisingBold" pitchFamily="2" charset="-78"/>
                  </a:rPr>
                  <a:t>الاستنتاجي</a:t>
                </a:r>
                <a:r>
                  <a:rPr lang="ar-EG" sz="1200" dirty="0">
                    <a:cs typeface="AdvertisingBold" pitchFamily="2" charset="-78"/>
                  </a:rPr>
                  <a:t> اللغوي(مكافئ2) في صورته الأولية جاهز للتحكيم والمراجعة .</a:t>
                </a:r>
                <a:endParaRPr lang="en-US" sz="1200" dirty="0">
                  <a:cs typeface="AdvertisingBold" pitchFamily="2" charset="-78"/>
                </a:endParaRPr>
              </a:p>
            </p:txBody>
          </p:sp>
          <p:sp>
            <p:nvSpPr>
              <p:cNvPr id="52" name="مستطيل مستدير الزوايا 51"/>
              <p:cNvSpPr/>
              <p:nvPr/>
            </p:nvSpPr>
            <p:spPr>
              <a:xfrm>
                <a:off x="3571868" y="3500438"/>
                <a:ext cx="928694" cy="1428760"/>
              </a:xfrm>
              <a:prstGeom prst="round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sp>
            <p:nvSpPr>
              <p:cNvPr id="53" name="مستطيل مستدير الزوايا 52"/>
              <p:cNvSpPr/>
              <p:nvPr/>
            </p:nvSpPr>
            <p:spPr>
              <a:xfrm>
                <a:off x="2485784" y="3500438"/>
                <a:ext cx="928694" cy="1428760"/>
              </a:xfrm>
              <a:prstGeom prst="roundRect">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sp>
            <p:nvSpPr>
              <p:cNvPr id="54" name="مستطيل مستدير الزوايا 53"/>
              <p:cNvSpPr/>
              <p:nvPr/>
            </p:nvSpPr>
            <p:spPr>
              <a:xfrm>
                <a:off x="1785918" y="4000504"/>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2</a:t>
                </a:r>
                <a:endParaRPr lang="ar-EG" sz="900" b="1" dirty="0">
                  <a:solidFill>
                    <a:schemeClr val="bg1"/>
                  </a:solidFill>
                  <a:latin typeface="Times New Roman" pitchFamily="18" charset="0"/>
                  <a:cs typeface="Times New Roman" pitchFamily="18" charset="0"/>
                </a:endParaRPr>
              </a:p>
            </p:txBody>
          </p:sp>
          <p:sp>
            <p:nvSpPr>
              <p:cNvPr id="55" name="مستطيل مستدير الزوايا 54"/>
              <p:cNvSpPr/>
              <p:nvPr/>
            </p:nvSpPr>
            <p:spPr>
              <a:xfrm>
                <a:off x="29028" y="3571876"/>
                <a:ext cx="1400832" cy="1428760"/>
              </a:xfrm>
              <a:prstGeom prst="roundRect">
                <a:avLst>
                  <a:gd name="adj" fmla="val 0"/>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EG" sz="1200" dirty="0">
                    <a:cs typeface="AdvertisingBold" pitchFamily="2" charset="-78"/>
                  </a:rPr>
                  <a:t>اختبار الكفاءة في اللغة العربية (مكافئ2) في صورته الأولية جاهز للتحكيم والمراجعة .</a:t>
                </a:r>
                <a:endParaRPr lang="en-US" sz="1200" dirty="0">
                  <a:cs typeface="AdvertisingBold" pitchFamily="2" charset="-78"/>
                </a:endParaRPr>
              </a:p>
            </p:txBody>
          </p:sp>
        </p:grpSp>
        <p:sp>
          <p:nvSpPr>
            <p:cNvPr id="9" name="مستطيل 8"/>
            <p:cNvSpPr/>
            <p:nvPr/>
          </p:nvSpPr>
          <p:spPr>
            <a:xfrm>
              <a:off x="0" y="5786454"/>
              <a:ext cx="9144000" cy="107154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dirty="0" smtClean="0">
                  <a:cs typeface="AF_Taif Normal" pitchFamily="2" charset="-78"/>
                </a:rPr>
                <a:t>ملخص مخرجات المشروع</a:t>
              </a:r>
              <a:endParaRPr lang="en-US" sz="2800" dirty="0" smtClean="0">
                <a:cs typeface="AF_Taif Normal" pitchFamily="2" charset="-78"/>
              </a:endParaRPr>
            </a:p>
          </p:txBody>
        </p:sp>
      </p:grpSp>
      <p:grpSp>
        <p:nvGrpSpPr>
          <p:cNvPr id="58" name="مجموعة 57"/>
          <p:cNvGrpSpPr/>
          <p:nvPr/>
        </p:nvGrpSpPr>
        <p:grpSpPr>
          <a:xfrm>
            <a:off x="8501090" y="1988098"/>
            <a:ext cx="472170" cy="461665"/>
            <a:chOff x="8572528" y="1988098"/>
            <a:chExt cx="472170" cy="461665"/>
          </a:xfrm>
        </p:grpSpPr>
        <p:sp>
          <p:nvSpPr>
            <p:cNvPr id="56" name="مستطيل ذو زاويتين مستديرتين في نفس الجانب 55"/>
            <p:cNvSpPr/>
            <p:nvPr/>
          </p:nvSpPr>
          <p:spPr>
            <a:xfrm flipV="1">
              <a:off x="8572528" y="2000240"/>
              <a:ext cx="472170" cy="42862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p>
          </p:txBody>
        </p:sp>
        <p:sp>
          <p:nvSpPr>
            <p:cNvPr id="57" name="مربع نص 56"/>
            <p:cNvSpPr txBox="1"/>
            <p:nvPr/>
          </p:nvSpPr>
          <p:spPr>
            <a:xfrm>
              <a:off x="8614938" y="1988098"/>
              <a:ext cx="357190" cy="461665"/>
            </a:xfrm>
            <a:prstGeom prst="rect">
              <a:avLst/>
            </a:prstGeom>
            <a:noFill/>
          </p:spPr>
          <p:txBody>
            <a:bodyPr wrap="square" rtlCol="1">
              <a:spAutoFit/>
            </a:bodyPr>
            <a:lstStyle/>
            <a:p>
              <a:r>
                <a:rPr lang="ar-EG" sz="2400" dirty="0" smtClean="0">
                  <a:latin typeface="Times New Roman" pitchFamily="18" charset="0"/>
                  <a:cs typeface="Times New Roman" pitchFamily="18" charset="0"/>
                </a:rPr>
                <a:t>1</a:t>
              </a:r>
              <a:endParaRPr lang="ar-EG" sz="2400" dirty="0">
                <a:latin typeface="Times New Roman" pitchFamily="18" charset="0"/>
                <a:cs typeface="Times New Roman" pitchFamily="18" charset="0"/>
              </a:endParaRPr>
            </a:p>
          </p:txBody>
        </p:sp>
      </p:grpSp>
      <p:cxnSp>
        <p:nvCxnSpPr>
          <p:cNvPr id="60" name="رابط مستقيم 59"/>
          <p:cNvCxnSpPr/>
          <p:nvPr/>
        </p:nvCxnSpPr>
        <p:spPr>
          <a:xfrm rot="10800000">
            <a:off x="0" y="3643314"/>
            <a:ext cx="9144000" cy="1588"/>
          </a:xfrm>
          <a:prstGeom prst="line">
            <a:avLst/>
          </a:prstGeom>
          <a:ln/>
          <a:effectLst/>
        </p:spPr>
        <p:style>
          <a:lnRef idx="3">
            <a:schemeClr val="dk1"/>
          </a:lnRef>
          <a:fillRef idx="0">
            <a:schemeClr val="dk1"/>
          </a:fillRef>
          <a:effectRef idx="2">
            <a:schemeClr val="dk1"/>
          </a:effectRef>
          <a:fontRef idx="minor">
            <a:schemeClr val="tx1"/>
          </a:fontRef>
        </p:style>
      </p:cxnSp>
      <p:sp>
        <p:nvSpPr>
          <p:cNvPr id="61" name="مربع نص 60"/>
          <p:cNvSpPr txBox="1"/>
          <p:nvPr/>
        </p:nvSpPr>
        <p:spPr>
          <a:xfrm>
            <a:off x="6858016" y="3786190"/>
            <a:ext cx="2214546" cy="830997"/>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pPr algn="ctr"/>
            <a:r>
              <a:rPr lang="ar-EG" sz="1600" b="1" dirty="0" smtClean="0">
                <a:latin typeface="Times New Roman" pitchFamily="18" charset="0"/>
                <a:cs typeface="Times New Roman" pitchFamily="18" charset="0"/>
              </a:rPr>
              <a:t>       صورة </a:t>
            </a:r>
            <a:r>
              <a:rPr lang="ar-EG" sz="1600" b="1" dirty="0">
                <a:latin typeface="Times New Roman" pitchFamily="18" charset="0"/>
                <a:cs typeface="Times New Roman" pitchFamily="18" charset="0"/>
              </a:rPr>
              <a:t>أولية </a:t>
            </a:r>
            <a:r>
              <a:rPr lang="ar-EG" sz="1600" b="1" dirty="0" smtClean="0">
                <a:latin typeface="Times New Roman" pitchFamily="18" charset="0"/>
                <a:cs typeface="Times New Roman" pitchFamily="18" charset="0"/>
              </a:rPr>
              <a:t>من </a:t>
            </a:r>
          </a:p>
          <a:p>
            <a:pPr algn="ctr"/>
            <a:r>
              <a:rPr lang="ar-EG" sz="1600" b="1" dirty="0" smtClean="0">
                <a:latin typeface="Times New Roman" pitchFamily="18" charset="0"/>
                <a:cs typeface="Times New Roman" pitchFamily="18" charset="0"/>
              </a:rPr>
              <a:t>         المكافئ </a:t>
            </a:r>
            <a:r>
              <a:rPr lang="ar-EG" sz="1600" b="1" dirty="0">
                <a:latin typeface="Times New Roman" pitchFamily="18" charset="0"/>
                <a:cs typeface="Times New Roman" pitchFamily="18" charset="0"/>
              </a:rPr>
              <a:t>(2) لاختبار الكفاءة في اللغة العربية </a:t>
            </a:r>
            <a:endParaRPr lang="en-US" sz="1600" dirty="0">
              <a:latin typeface="Times New Roman" pitchFamily="18" charset="0"/>
              <a:cs typeface="Times New Roman" pitchFamily="18" charset="0"/>
            </a:endParaRPr>
          </a:p>
        </p:txBody>
      </p:sp>
      <p:grpSp>
        <p:nvGrpSpPr>
          <p:cNvPr id="62" name="مجموعة 61"/>
          <p:cNvGrpSpPr/>
          <p:nvPr/>
        </p:nvGrpSpPr>
        <p:grpSpPr>
          <a:xfrm>
            <a:off x="8501090" y="3786190"/>
            <a:ext cx="472170" cy="461665"/>
            <a:chOff x="8572528" y="1988098"/>
            <a:chExt cx="472170" cy="461665"/>
          </a:xfrm>
        </p:grpSpPr>
        <p:sp>
          <p:nvSpPr>
            <p:cNvPr id="63" name="مستطيل ذو زاويتين مستديرتين في نفس الجانب 62"/>
            <p:cNvSpPr/>
            <p:nvPr/>
          </p:nvSpPr>
          <p:spPr>
            <a:xfrm flipV="1">
              <a:off x="8572528" y="2000240"/>
              <a:ext cx="472170" cy="42862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p>
          </p:txBody>
        </p:sp>
        <p:sp>
          <p:nvSpPr>
            <p:cNvPr id="64" name="مربع نص 63"/>
            <p:cNvSpPr txBox="1"/>
            <p:nvPr/>
          </p:nvSpPr>
          <p:spPr>
            <a:xfrm>
              <a:off x="8614938" y="1988098"/>
              <a:ext cx="357190" cy="461665"/>
            </a:xfrm>
            <a:prstGeom prst="rect">
              <a:avLst/>
            </a:prstGeom>
            <a:noFill/>
          </p:spPr>
          <p:txBody>
            <a:bodyPr wrap="square" rtlCol="1">
              <a:spAutoFit/>
            </a:bodyPr>
            <a:lstStyle/>
            <a:p>
              <a:r>
                <a:rPr lang="ar-EG" sz="2400" dirty="0" smtClean="0">
                  <a:latin typeface="Times New Roman" pitchFamily="18" charset="0"/>
                  <a:cs typeface="Times New Roman" pitchFamily="18" charset="0"/>
                </a:rPr>
                <a:t>2</a:t>
              </a:r>
              <a:endParaRPr lang="ar-EG" sz="2400" dirty="0">
                <a:latin typeface="Times New Roman" pitchFamily="18" charset="0"/>
                <a:cs typeface="Times New Roman" pitchFamily="18"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p:cNvGrpSpPr/>
          <p:nvPr/>
        </p:nvGrpSpPr>
        <p:grpSpPr>
          <a:xfrm>
            <a:off x="0" y="71414"/>
            <a:ext cx="9144000" cy="6786586"/>
            <a:chOff x="0" y="71414"/>
            <a:chExt cx="9144000" cy="6786586"/>
          </a:xfrm>
        </p:grpSpPr>
        <p:sp>
          <p:nvSpPr>
            <p:cNvPr id="5" name="مستطيل 4"/>
            <p:cNvSpPr/>
            <p:nvPr/>
          </p:nvSpPr>
          <p:spPr>
            <a:xfrm>
              <a:off x="0" y="142852"/>
              <a:ext cx="9144000" cy="571504"/>
            </a:xfrm>
            <a:prstGeom prst="rect">
              <a:avLst/>
            </a:prstGeom>
          </p:spPr>
          <p:style>
            <a:lnRef idx="1">
              <a:schemeClr val="accent6"/>
            </a:lnRef>
            <a:fillRef idx="3">
              <a:schemeClr val="accent6"/>
            </a:fillRef>
            <a:effectRef idx="2">
              <a:schemeClr val="accent6"/>
            </a:effectRef>
            <a:fontRef idx="minor">
              <a:schemeClr val="lt1"/>
            </a:fontRef>
          </p:style>
          <p:txBody>
            <a:bodyPr rtlCol="1" anchor="ctr"/>
            <a:lstStyle/>
            <a:p>
              <a:endParaRPr lang="en-US" sz="2400" dirty="0">
                <a:cs typeface="AF_Taif Normal" pitchFamily="2" charset="-78"/>
              </a:endParaRPr>
            </a:p>
          </p:txBody>
        </p:sp>
        <p:sp>
          <p:nvSpPr>
            <p:cNvPr id="6" name="Rectangle 1"/>
            <p:cNvSpPr>
              <a:spLocks noChangeArrowheads="1"/>
            </p:cNvSpPr>
            <p:nvPr/>
          </p:nvSpPr>
          <p:spPr bwMode="auto">
            <a:xfrm>
              <a:off x="71406" y="71414"/>
              <a:ext cx="8858280" cy="400061"/>
            </a:xfrm>
            <a:prstGeom prst="rect">
              <a:avLst/>
            </a:prstGeom>
            <a:noFill/>
            <a:ln w="9525">
              <a:noFill/>
              <a:miter lim="800000"/>
              <a:headEnd/>
              <a:tailEnd/>
            </a:ln>
            <a:effectLst/>
          </p:spPr>
          <p:txBody>
            <a:bodyPr vert="horz" wrap="square" lIns="91440" tIns="152352" rIns="91440" bIns="0" numCol="1" anchor="ctr" anchorCtr="0" compatLnSpc="1">
              <a:prstTxWarp prst="textNoShape">
                <a:avLst/>
              </a:prstTxWarp>
              <a:spAutoFit/>
            </a:bodyPr>
            <a:lstStyle/>
            <a:p>
              <a:pPr algn="justLow" fontAlgn="base">
                <a:spcBef>
                  <a:spcPct val="0"/>
                </a:spcBef>
                <a:spcAft>
                  <a:spcPct val="0"/>
                </a:spcAft>
              </a:pPr>
              <a:r>
                <a:rPr lang="ar-EG" sz="1600" dirty="0">
                  <a:solidFill>
                    <a:schemeClr val="bg1"/>
                  </a:solidFill>
                  <a:latin typeface="Calibri" pitchFamily="34" charset="0"/>
                  <a:ea typeface="Times New Roman" pitchFamily="18" charset="0"/>
                  <a:cs typeface="AdvertisingBold" pitchFamily="2" charset="-78"/>
                </a:rPr>
                <a:t>تفاصيل المخرجات خلال الفترة من </a:t>
              </a:r>
              <a:r>
                <a:rPr lang="ar-EG" sz="1600" dirty="0" smtClean="0">
                  <a:solidFill>
                    <a:schemeClr val="bg1"/>
                  </a:solidFill>
                  <a:latin typeface="Calibri" pitchFamily="34" charset="0"/>
                  <a:ea typeface="Times New Roman" pitchFamily="18" charset="0"/>
                  <a:cs typeface="AdvertisingBold" pitchFamily="2" charset="-78"/>
                </a:rPr>
                <a:t>2010/10/1 </a:t>
              </a:r>
              <a:r>
                <a:rPr lang="ar-EG" sz="1600" dirty="0">
                  <a:solidFill>
                    <a:schemeClr val="bg1"/>
                  </a:solidFill>
                  <a:latin typeface="Calibri" pitchFamily="34" charset="0"/>
                  <a:ea typeface="Times New Roman" pitchFamily="18" charset="0"/>
                  <a:cs typeface="AdvertisingBold" pitchFamily="2" charset="-78"/>
                </a:rPr>
                <a:t>– </a:t>
              </a:r>
              <a:r>
                <a:rPr lang="ar-EG" sz="1600" dirty="0" smtClean="0">
                  <a:solidFill>
                    <a:schemeClr val="bg1"/>
                  </a:solidFill>
                  <a:latin typeface="Calibri" pitchFamily="34" charset="0"/>
                  <a:ea typeface="Times New Roman" pitchFamily="18" charset="0"/>
                  <a:cs typeface="AdvertisingBold" pitchFamily="2" charset="-78"/>
                </a:rPr>
                <a:t>2010/12/31</a:t>
              </a:r>
              <a:r>
                <a:rPr kumimoji="0" lang="ar-EG" sz="1600" i="0" u="none" strike="noStrike" cap="none" normalizeH="0" baseline="0" dirty="0" smtClean="0">
                  <a:ln>
                    <a:noFill/>
                  </a:ln>
                  <a:solidFill>
                    <a:schemeClr val="bg1"/>
                  </a:solidFill>
                  <a:effectLst/>
                  <a:latin typeface="Calibri" pitchFamily="34" charset="0"/>
                  <a:ea typeface="Times New Roman" pitchFamily="18" charset="0"/>
                  <a:cs typeface="AdvertisingBold" pitchFamily="2" charset="-78"/>
                </a:rPr>
                <a:t>المخرجات المناظرة للهدف رقم (2)</a:t>
              </a:r>
              <a:r>
                <a:rPr kumimoji="0" lang="ar-EG" sz="1600" i="0" u="none" strike="noStrike" cap="none" normalizeH="0" dirty="0" smtClean="0">
                  <a:ln>
                    <a:noFill/>
                  </a:ln>
                  <a:solidFill>
                    <a:schemeClr val="bg1"/>
                  </a:solidFill>
                  <a:effectLst/>
                  <a:latin typeface="Calibri" pitchFamily="34" charset="0"/>
                  <a:ea typeface="Times New Roman" pitchFamily="18" charset="0"/>
                  <a:cs typeface="AdvertisingBold" pitchFamily="2" charset="-78"/>
                </a:rPr>
                <a:t> :</a:t>
              </a:r>
              <a:endParaRPr kumimoji="0" lang="ar-EG" sz="1600" i="0" u="none" strike="noStrike" cap="none" normalizeH="0" baseline="0" dirty="0" smtClean="0">
                <a:ln>
                  <a:noFill/>
                </a:ln>
                <a:solidFill>
                  <a:schemeClr val="bg1"/>
                </a:solidFill>
                <a:effectLst/>
                <a:latin typeface="Arial" pitchFamily="34" charset="0"/>
                <a:cs typeface="AdvertisingBold" pitchFamily="2" charset="-78"/>
              </a:endParaRPr>
            </a:p>
          </p:txBody>
        </p:sp>
        <p:grpSp>
          <p:nvGrpSpPr>
            <p:cNvPr id="7" name="مجموعة 42"/>
            <p:cNvGrpSpPr/>
            <p:nvPr/>
          </p:nvGrpSpPr>
          <p:grpSpPr>
            <a:xfrm>
              <a:off x="27864" y="928670"/>
              <a:ext cx="9072594" cy="857256"/>
              <a:chOff x="71406" y="928670"/>
              <a:chExt cx="9072594" cy="857256"/>
            </a:xfrm>
          </p:grpSpPr>
          <p:sp>
            <p:nvSpPr>
              <p:cNvPr id="24" name="مستطيل مستدير الزوايا 7"/>
              <p:cNvSpPr/>
              <p:nvPr/>
            </p:nvSpPr>
            <p:spPr>
              <a:xfrm>
                <a:off x="6929454" y="928670"/>
                <a:ext cx="2214546" cy="857256"/>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EG" sz="2400" dirty="0">
                    <a:cs typeface="AF_Taif Normal" pitchFamily="2" charset="-78"/>
                  </a:rPr>
                  <a:t>المخرجات</a:t>
                </a:r>
              </a:p>
            </p:txBody>
          </p:sp>
          <p:sp>
            <p:nvSpPr>
              <p:cNvPr id="25" name="مستطيل مستدير الزوايا 24"/>
              <p:cNvSpPr/>
              <p:nvPr/>
            </p:nvSpPr>
            <p:spPr>
              <a:xfrm>
                <a:off x="3571868" y="928670"/>
                <a:ext cx="1070438" cy="85725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050" b="1" dirty="0"/>
                  <a:t>نسبة الإنجاز المتوقع طبقا للإطار </a:t>
                </a:r>
                <a:r>
                  <a:rPr lang="ar-EG" sz="1050" b="1" dirty="0" err="1" smtClean="0"/>
                  <a:t>الزمنى</a:t>
                </a:r>
                <a:endParaRPr lang="en-US" sz="1050" dirty="0"/>
              </a:p>
            </p:txBody>
          </p:sp>
          <p:sp>
            <p:nvSpPr>
              <p:cNvPr id="26" name="مستطيل مستدير الزوايا 25"/>
              <p:cNvSpPr/>
              <p:nvPr/>
            </p:nvSpPr>
            <p:spPr>
              <a:xfrm>
                <a:off x="1500166" y="928670"/>
                <a:ext cx="986750" cy="85725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b="1" dirty="0" smtClean="0"/>
                  <a:t>المشاركين </a:t>
                </a:r>
                <a:r>
                  <a:rPr lang="ar-EG" sz="1100" b="1" dirty="0"/>
                  <a:t>في </a:t>
                </a:r>
                <a:r>
                  <a:rPr lang="ar-EG" sz="1100" b="1" dirty="0" smtClean="0"/>
                  <a:t>التنفيذ</a:t>
                </a:r>
                <a:endParaRPr lang="en-US" sz="1100" dirty="0"/>
              </a:p>
            </p:txBody>
          </p:sp>
          <p:grpSp>
            <p:nvGrpSpPr>
              <p:cNvPr id="27" name="مجموعة 17"/>
              <p:cNvGrpSpPr/>
              <p:nvPr/>
            </p:nvGrpSpPr>
            <p:grpSpPr>
              <a:xfrm>
                <a:off x="4643438" y="928670"/>
                <a:ext cx="2214578" cy="857256"/>
                <a:chOff x="5143504" y="928670"/>
                <a:chExt cx="2214578" cy="857256"/>
              </a:xfrm>
            </p:grpSpPr>
            <p:sp>
              <p:nvSpPr>
                <p:cNvPr id="30" name="مستطيل مستدير الزوايا 8"/>
                <p:cNvSpPr/>
                <p:nvPr/>
              </p:nvSpPr>
              <p:spPr>
                <a:xfrm>
                  <a:off x="5143536" y="928670"/>
                  <a:ext cx="2214546" cy="85725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31" name="مربع نص 11"/>
                <p:cNvSpPr txBox="1"/>
                <p:nvPr/>
              </p:nvSpPr>
              <p:spPr>
                <a:xfrm>
                  <a:off x="5143504" y="928670"/>
                  <a:ext cx="2143140" cy="369332"/>
                </a:xfrm>
                <a:prstGeom prst="rect">
                  <a:avLst/>
                </a:prstGeom>
                <a:noFill/>
              </p:spPr>
              <p:txBody>
                <a:bodyPr wrap="square" rtlCol="1">
                  <a:spAutoFit/>
                </a:bodyPr>
                <a:lstStyle/>
                <a:p>
                  <a:pPr algn="ctr"/>
                  <a:r>
                    <a:rPr lang="ar-EG" dirty="0" smtClean="0"/>
                    <a:t>فترة التنفيذ</a:t>
                  </a:r>
                  <a:endParaRPr lang="ar-EG" dirty="0"/>
                </a:p>
              </p:txBody>
            </p:sp>
            <p:sp>
              <p:nvSpPr>
                <p:cNvPr id="32" name="مستطيل ذو زاويتين مستديرتين في نفس الجانب 12"/>
                <p:cNvSpPr/>
                <p:nvPr/>
              </p:nvSpPr>
              <p:spPr>
                <a:xfrm>
                  <a:off x="6286512" y="1414222"/>
                  <a:ext cx="928694" cy="357190"/>
                </a:xfrm>
                <a:prstGeom prst="round2SameRect">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ar-EG" dirty="0" smtClean="0"/>
                    <a:t>البداية</a:t>
                  </a:r>
                  <a:endParaRPr lang="ar-EG" dirty="0"/>
                </a:p>
              </p:txBody>
            </p:sp>
            <p:sp>
              <p:nvSpPr>
                <p:cNvPr id="33" name="مستطيل ذو زاويتين مستديرتين في نفس الجانب 13"/>
                <p:cNvSpPr/>
                <p:nvPr/>
              </p:nvSpPr>
              <p:spPr>
                <a:xfrm>
                  <a:off x="5286380" y="1414222"/>
                  <a:ext cx="928694" cy="357190"/>
                </a:xfrm>
                <a:prstGeom prst="round2SameRect">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ar-EG" dirty="0" smtClean="0"/>
                    <a:t>النهاية</a:t>
                  </a:r>
                  <a:endParaRPr lang="ar-EG" dirty="0"/>
                </a:p>
              </p:txBody>
            </p:sp>
          </p:grpSp>
          <p:sp>
            <p:nvSpPr>
              <p:cNvPr id="28" name="مستطيل مستدير الزوايا 27"/>
              <p:cNvSpPr/>
              <p:nvPr/>
            </p:nvSpPr>
            <p:spPr>
              <a:xfrm>
                <a:off x="2500298" y="928670"/>
                <a:ext cx="1070438" cy="857256"/>
              </a:xfrm>
              <a:prstGeom prst="roundRect">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1050" b="1" dirty="0"/>
                  <a:t>نسبة تقييم </a:t>
                </a:r>
                <a:r>
                  <a:rPr lang="ar-EG" sz="1050" b="1" dirty="0" err="1"/>
                  <a:t>ماتم</a:t>
                </a:r>
                <a:r>
                  <a:rPr lang="ar-EG" sz="1050" b="1" dirty="0"/>
                  <a:t> انجازه</a:t>
                </a:r>
                <a:endParaRPr lang="en-US" sz="1050" dirty="0"/>
              </a:p>
              <a:p>
                <a:r>
                  <a:rPr lang="ar-EG" sz="1050" b="1" dirty="0"/>
                  <a:t>(0-100%)</a:t>
                </a:r>
                <a:endParaRPr lang="en-US" sz="1050" dirty="0"/>
              </a:p>
            </p:txBody>
          </p:sp>
          <p:sp>
            <p:nvSpPr>
              <p:cNvPr id="29" name="مستطيل مستدير الزوايا 15"/>
              <p:cNvSpPr/>
              <p:nvPr/>
            </p:nvSpPr>
            <p:spPr>
              <a:xfrm>
                <a:off x="71406" y="928670"/>
                <a:ext cx="1415346" cy="857256"/>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b="1" dirty="0" smtClean="0"/>
                  <a:t>ملاحظات</a:t>
                </a:r>
              </a:p>
              <a:p>
                <a:pPr algn="ctr"/>
                <a:r>
                  <a:rPr lang="ar-EG" sz="1100" b="1" dirty="0"/>
                  <a:t>أدلة وشواهد</a:t>
                </a:r>
                <a:endParaRPr lang="en-US" sz="1100" dirty="0"/>
              </a:p>
            </p:txBody>
          </p:sp>
        </p:grpSp>
        <p:grpSp>
          <p:nvGrpSpPr>
            <p:cNvPr id="8" name="مجموعة 41"/>
            <p:cNvGrpSpPr/>
            <p:nvPr/>
          </p:nvGrpSpPr>
          <p:grpSpPr>
            <a:xfrm>
              <a:off x="27896" y="1928802"/>
              <a:ext cx="9032416" cy="3429024"/>
              <a:chOff x="27896" y="1571612"/>
              <a:chExt cx="9032416" cy="3429024"/>
            </a:xfrm>
          </p:grpSpPr>
          <p:sp>
            <p:nvSpPr>
              <p:cNvPr id="10" name="مربع نص 9"/>
              <p:cNvSpPr txBox="1"/>
              <p:nvPr/>
            </p:nvSpPr>
            <p:spPr>
              <a:xfrm>
                <a:off x="6845766" y="1643050"/>
                <a:ext cx="2214546" cy="830997"/>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pPr algn="ctr"/>
                <a:r>
                  <a:rPr lang="ar-EG" sz="1600" b="1" dirty="0" smtClean="0">
                    <a:latin typeface="Times New Roman" pitchFamily="18" charset="0"/>
                    <a:cs typeface="Times New Roman" pitchFamily="18" charset="0"/>
                  </a:rPr>
                  <a:t>          صورة </a:t>
                </a:r>
                <a:r>
                  <a:rPr lang="ar-EG" sz="1600" b="1" dirty="0">
                    <a:latin typeface="Times New Roman" pitchFamily="18" charset="0"/>
                    <a:cs typeface="Times New Roman" pitchFamily="18" charset="0"/>
                  </a:rPr>
                  <a:t>أولية من </a:t>
                </a:r>
                <a:r>
                  <a:rPr lang="ar-EG" sz="1600" b="1" dirty="0" smtClean="0">
                    <a:latin typeface="Times New Roman" pitchFamily="18" charset="0"/>
                    <a:cs typeface="Times New Roman" pitchFamily="18" charset="0"/>
                  </a:rPr>
                  <a:t> </a:t>
                </a:r>
              </a:p>
              <a:p>
                <a:pPr algn="ctr"/>
                <a:r>
                  <a:rPr lang="ar-EG" sz="1600" b="1" dirty="0" smtClean="0">
                    <a:latin typeface="Times New Roman" pitchFamily="18" charset="0"/>
                    <a:cs typeface="Times New Roman" pitchFamily="18" charset="0"/>
                  </a:rPr>
                  <a:t>        المكافئ (2) لاختبار الكفاءة في اللغة </a:t>
                </a:r>
                <a:r>
                  <a:rPr lang="ar-EG" sz="1600" b="1" dirty="0">
                    <a:latin typeface="Times New Roman" pitchFamily="18" charset="0"/>
                    <a:cs typeface="Times New Roman" pitchFamily="18" charset="0"/>
                  </a:rPr>
                  <a:t>الإنجليزية :</a:t>
                </a:r>
                <a:endParaRPr lang="en-US" sz="1600" dirty="0">
                  <a:latin typeface="Times New Roman" pitchFamily="18" charset="0"/>
                  <a:cs typeface="Times New Roman" pitchFamily="18" charset="0"/>
                </a:endParaRPr>
              </a:p>
            </p:txBody>
          </p:sp>
          <p:grpSp>
            <p:nvGrpSpPr>
              <p:cNvPr id="11" name="مجموعة 29"/>
              <p:cNvGrpSpPr/>
              <p:nvPr/>
            </p:nvGrpSpPr>
            <p:grpSpPr>
              <a:xfrm>
                <a:off x="4643438" y="1643050"/>
                <a:ext cx="2058320" cy="2286016"/>
                <a:chOff x="4657952" y="428604"/>
                <a:chExt cx="2058320" cy="2286016"/>
              </a:xfrm>
            </p:grpSpPr>
            <p:sp>
              <p:nvSpPr>
                <p:cNvPr id="20" name="مستطيل مستدير الزوايا 19"/>
                <p:cNvSpPr/>
                <p:nvPr/>
              </p:nvSpPr>
              <p:spPr>
                <a:xfrm>
                  <a:off x="5729522" y="428604"/>
                  <a:ext cx="985618"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l" rtl="0"/>
                  <a:r>
                    <a:rPr lang="ar-EG" sz="1100" b="1" dirty="0" smtClean="0"/>
                    <a:t>2010/12/1</a:t>
                  </a:r>
                  <a:endParaRPr lang="en-US" sz="1100" dirty="0"/>
                </a:p>
              </p:txBody>
            </p:sp>
            <p:sp>
              <p:nvSpPr>
                <p:cNvPr id="21" name="مستطيل مستدير الزوايا 20"/>
                <p:cNvSpPr/>
                <p:nvPr/>
              </p:nvSpPr>
              <p:spPr>
                <a:xfrm>
                  <a:off x="4657952" y="428604"/>
                  <a:ext cx="1071570"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l" rtl="0"/>
                  <a:r>
                    <a:rPr lang="ar-EG" sz="1100" b="1" dirty="0" smtClean="0"/>
                    <a:t>2010/12/21</a:t>
                  </a:r>
                  <a:endParaRPr lang="en-US" sz="1100" dirty="0"/>
                </a:p>
              </p:txBody>
            </p:sp>
            <p:sp>
              <p:nvSpPr>
                <p:cNvPr id="22" name="مستطيل مستدير الزوايا 21"/>
                <p:cNvSpPr/>
                <p:nvPr/>
              </p:nvSpPr>
              <p:spPr>
                <a:xfrm>
                  <a:off x="5730654" y="2357430"/>
                  <a:ext cx="985618"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l" rtl="0"/>
                  <a:r>
                    <a:rPr lang="ar-EG" sz="1100" b="1" dirty="0" smtClean="0"/>
                    <a:t>2010/12/1</a:t>
                  </a:r>
                  <a:endParaRPr lang="en-US" sz="1100" dirty="0"/>
                </a:p>
              </p:txBody>
            </p:sp>
            <p:sp>
              <p:nvSpPr>
                <p:cNvPr id="23" name="مستطيل مستدير الزوايا 22"/>
                <p:cNvSpPr/>
                <p:nvPr/>
              </p:nvSpPr>
              <p:spPr>
                <a:xfrm>
                  <a:off x="4659084" y="2357430"/>
                  <a:ext cx="1071570"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l" rtl="0"/>
                  <a:r>
                    <a:rPr lang="ar-EG" sz="1100" b="1" dirty="0" smtClean="0"/>
                    <a:t>2010/12/21</a:t>
                  </a:r>
                  <a:endParaRPr lang="en-US" sz="1100" dirty="0"/>
                </a:p>
              </p:txBody>
            </p:sp>
          </p:grpSp>
          <p:sp>
            <p:nvSpPr>
              <p:cNvPr id="12" name="مستطيل مستدير الزوايا 11"/>
              <p:cNvSpPr/>
              <p:nvPr/>
            </p:nvSpPr>
            <p:spPr>
              <a:xfrm>
                <a:off x="3570736" y="1571612"/>
                <a:ext cx="928694" cy="1428760"/>
              </a:xfrm>
              <a:prstGeom prst="round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sp>
            <p:nvSpPr>
              <p:cNvPr id="13" name="مستطيل مستدير الزوايا 12"/>
              <p:cNvSpPr/>
              <p:nvPr/>
            </p:nvSpPr>
            <p:spPr>
              <a:xfrm>
                <a:off x="2484652" y="1571612"/>
                <a:ext cx="928694" cy="1428760"/>
              </a:xfrm>
              <a:prstGeom prst="roundRect">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sp>
            <p:nvSpPr>
              <p:cNvPr id="14" name="مستطيل مستدير الزوايا 13"/>
              <p:cNvSpPr/>
              <p:nvPr/>
            </p:nvSpPr>
            <p:spPr>
              <a:xfrm>
                <a:off x="1784786" y="2071678"/>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3</a:t>
                </a:r>
                <a:endParaRPr lang="ar-EG" sz="900" b="1" dirty="0">
                  <a:solidFill>
                    <a:schemeClr val="bg1"/>
                  </a:solidFill>
                  <a:latin typeface="Times New Roman" pitchFamily="18" charset="0"/>
                  <a:cs typeface="Times New Roman" pitchFamily="18" charset="0"/>
                </a:endParaRPr>
              </a:p>
            </p:txBody>
          </p:sp>
          <p:sp>
            <p:nvSpPr>
              <p:cNvPr id="15" name="مستطيل مستدير الزوايا 14"/>
              <p:cNvSpPr/>
              <p:nvPr/>
            </p:nvSpPr>
            <p:spPr>
              <a:xfrm>
                <a:off x="27896" y="1643050"/>
                <a:ext cx="1400832" cy="1428760"/>
              </a:xfrm>
              <a:prstGeom prst="roundRect">
                <a:avLst>
                  <a:gd name="adj" fmla="val 0"/>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EG" sz="1200" dirty="0">
                    <a:cs typeface="AdvertisingBold" pitchFamily="2" charset="-78"/>
                  </a:rPr>
                  <a:t>اختبار الكفاءة في اللغة الإنجليزية (مكافئ2) في صورته الأولية جاهز للتحكيم والمراجعة .</a:t>
                </a:r>
                <a:endParaRPr lang="en-US" sz="1200" dirty="0">
                  <a:cs typeface="AdvertisingBold" pitchFamily="2" charset="-78"/>
                </a:endParaRPr>
              </a:p>
            </p:txBody>
          </p:sp>
          <p:sp>
            <p:nvSpPr>
              <p:cNvPr id="16" name="مستطيل مستدير الزوايا 15"/>
              <p:cNvSpPr/>
              <p:nvPr/>
            </p:nvSpPr>
            <p:spPr>
              <a:xfrm>
                <a:off x="3571868" y="3500438"/>
                <a:ext cx="928694" cy="1428760"/>
              </a:xfrm>
              <a:prstGeom prst="round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sp>
            <p:nvSpPr>
              <p:cNvPr id="17" name="مستطيل مستدير الزوايا 16"/>
              <p:cNvSpPr/>
              <p:nvPr/>
            </p:nvSpPr>
            <p:spPr>
              <a:xfrm>
                <a:off x="2485784" y="3500438"/>
                <a:ext cx="928694" cy="1428760"/>
              </a:xfrm>
              <a:prstGeom prst="roundRect">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sp>
            <p:nvSpPr>
              <p:cNvPr id="18" name="مستطيل مستدير الزوايا 17"/>
              <p:cNvSpPr/>
              <p:nvPr/>
            </p:nvSpPr>
            <p:spPr>
              <a:xfrm>
                <a:off x="1785918" y="4000504"/>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2</a:t>
                </a:r>
                <a:endParaRPr lang="ar-EG" sz="900" b="1" dirty="0">
                  <a:solidFill>
                    <a:schemeClr val="bg1"/>
                  </a:solidFill>
                  <a:latin typeface="Times New Roman" pitchFamily="18" charset="0"/>
                  <a:cs typeface="Times New Roman" pitchFamily="18" charset="0"/>
                </a:endParaRPr>
              </a:p>
            </p:txBody>
          </p:sp>
          <p:sp>
            <p:nvSpPr>
              <p:cNvPr id="19" name="مستطيل مستدير الزوايا 18"/>
              <p:cNvSpPr/>
              <p:nvPr/>
            </p:nvSpPr>
            <p:spPr>
              <a:xfrm>
                <a:off x="29028" y="3571876"/>
                <a:ext cx="1400832" cy="1428760"/>
              </a:xfrm>
              <a:prstGeom prst="roundRect">
                <a:avLst>
                  <a:gd name="adj" fmla="val 0"/>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EG" sz="1200" dirty="0">
                    <a:latin typeface="Times New Roman" pitchFamily="18" charset="0"/>
                    <a:cs typeface="AdvertisingBold" pitchFamily="2" charset="-78"/>
                  </a:rPr>
                  <a:t>اختبار التنور الحاسوبي (مكافئ2) في صورته الأولية جاهز للتحكيم والمراجعة .</a:t>
                </a:r>
                <a:endParaRPr lang="en-US" sz="1200" dirty="0">
                  <a:latin typeface="Times New Roman" pitchFamily="18" charset="0"/>
                  <a:cs typeface="AdvertisingBold" pitchFamily="2" charset="-78"/>
                </a:endParaRPr>
              </a:p>
            </p:txBody>
          </p:sp>
        </p:grpSp>
        <p:sp>
          <p:nvSpPr>
            <p:cNvPr id="9" name="مستطيل 8"/>
            <p:cNvSpPr/>
            <p:nvPr/>
          </p:nvSpPr>
          <p:spPr>
            <a:xfrm>
              <a:off x="0" y="5786454"/>
              <a:ext cx="9144000" cy="107154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dirty="0" smtClean="0">
                  <a:cs typeface="AF_Taif Normal" pitchFamily="2" charset="-78"/>
                </a:rPr>
                <a:t>ملخص مخرجات المشروع</a:t>
              </a:r>
              <a:endParaRPr lang="en-US" sz="2800" dirty="0" smtClean="0">
                <a:cs typeface="AF_Taif Normal" pitchFamily="2" charset="-78"/>
              </a:endParaRPr>
            </a:p>
          </p:txBody>
        </p:sp>
      </p:grpSp>
      <p:grpSp>
        <p:nvGrpSpPr>
          <p:cNvPr id="34" name="مجموعة 33"/>
          <p:cNvGrpSpPr/>
          <p:nvPr/>
        </p:nvGrpSpPr>
        <p:grpSpPr>
          <a:xfrm>
            <a:off x="8501090" y="1988098"/>
            <a:ext cx="472170" cy="461665"/>
            <a:chOff x="8572528" y="1988098"/>
            <a:chExt cx="472170" cy="461665"/>
          </a:xfrm>
        </p:grpSpPr>
        <p:sp>
          <p:nvSpPr>
            <p:cNvPr id="35" name="مستطيل ذو زاويتين مستديرتين في نفس الجانب 34"/>
            <p:cNvSpPr/>
            <p:nvPr/>
          </p:nvSpPr>
          <p:spPr>
            <a:xfrm flipV="1">
              <a:off x="8572528" y="2000240"/>
              <a:ext cx="472170" cy="42862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p>
          </p:txBody>
        </p:sp>
        <p:sp>
          <p:nvSpPr>
            <p:cNvPr id="36" name="مربع نص 35"/>
            <p:cNvSpPr txBox="1"/>
            <p:nvPr/>
          </p:nvSpPr>
          <p:spPr>
            <a:xfrm>
              <a:off x="8614938" y="1988098"/>
              <a:ext cx="357190" cy="461665"/>
            </a:xfrm>
            <a:prstGeom prst="rect">
              <a:avLst/>
            </a:prstGeom>
            <a:noFill/>
          </p:spPr>
          <p:txBody>
            <a:bodyPr wrap="square" rtlCol="1">
              <a:spAutoFit/>
            </a:bodyPr>
            <a:lstStyle/>
            <a:p>
              <a:r>
                <a:rPr lang="ar-EG" sz="2400" dirty="0" smtClean="0">
                  <a:latin typeface="Times New Roman" pitchFamily="18" charset="0"/>
                  <a:cs typeface="Times New Roman" pitchFamily="18" charset="0"/>
                </a:rPr>
                <a:t>3</a:t>
              </a:r>
              <a:endParaRPr lang="ar-EG" sz="2400" dirty="0">
                <a:latin typeface="Times New Roman" pitchFamily="18" charset="0"/>
                <a:cs typeface="Times New Roman" pitchFamily="18" charset="0"/>
              </a:endParaRPr>
            </a:p>
          </p:txBody>
        </p:sp>
      </p:grpSp>
      <p:cxnSp>
        <p:nvCxnSpPr>
          <p:cNvPr id="37" name="رابط مستقيم 36"/>
          <p:cNvCxnSpPr/>
          <p:nvPr/>
        </p:nvCxnSpPr>
        <p:spPr>
          <a:xfrm rot="10800000">
            <a:off x="0" y="3643314"/>
            <a:ext cx="9144000" cy="1588"/>
          </a:xfrm>
          <a:prstGeom prst="line">
            <a:avLst/>
          </a:prstGeom>
          <a:ln/>
          <a:effectLst/>
        </p:spPr>
        <p:style>
          <a:lnRef idx="3">
            <a:schemeClr val="dk1"/>
          </a:lnRef>
          <a:fillRef idx="0">
            <a:schemeClr val="dk1"/>
          </a:fillRef>
          <a:effectRef idx="2">
            <a:schemeClr val="dk1"/>
          </a:effectRef>
          <a:fontRef idx="minor">
            <a:schemeClr val="tx1"/>
          </a:fontRef>
        </p:style>
      </p:cxnSp>
      <p:sp>
        <p:nvSpPr>
          <p:cNvPr id="38" name="مربع نص 37"/>
          <p:cNvSpPr txBox="1"/>
          <p:nvPr/>
        </p:nvSpPr>
        <p:spPr>
          <a:xfrm>
            <a:off x="6858016" y="3786190"/>
            <a:ext cx="2214546" cy="830997"/>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pPr algn="ctr"/>
            <a:r>
              <a:rPr lang="ar-EG" sz="1600" b="1" dirty="0" smtClean="0">
                <a:latin typeface="Times New Roman" pitchFamily="18" charset="0"/>
                <a:cs typeface="Times New Roman" pitchFamily="18" charset="0"/>
              </a:rPr>
              <a:t>           صورة </a:t>
            </a:r>
            <a:r>
              <a:rPr lang="ar-EG" sz="1600" b="1" dirty="0">
                <a:latin typeface="Times New Roman" pitchFamily="18" charset="0"/>
                <a:cs typeface="Times New Roman" pitchFamily="18" charset="0"/>
              </a:rPr>
              <a:t>أولية </a:t>
            </a:r>
            <a:r>
              <a:rPr lang="ar-EG" sz="1600" b="1" dirty="0" smtClean="0">
                <a:latin typeface="Times New Roman" pitchFamily="18" charset="0"/>
                <a:cs typeface="Times New Roman" pitchFamily="18" charset="0"/>
              </a:rPr>
              <a:t>من</a:t>
            </a:r>
          </a:p>
          <a:p>
            <a:pPr algn="ctr"/>
            <a:r>
              <a:rPr lang="ar-EG" sz="1600" b="1" dirty="0">
                <a:latin typeface="Times New Roman" pitchFamily="18" charset="0"/>
                <a:cs typeface="Times New Roman" pitchFamily="18" charset="0"/>
              </a:rPr>
              <a:t> </a:t>
            </a:r>
            <a:r>
              <a:rPr lang="ar-EG" sz="1600" b="1" dirty="0" smtClean="0">
                <a:latin typeface="Times New Roman" pitchFamily="18" charset="0"/>
                <a:cs typeface="Times New Roman" pitchFamily="18" charset="0"/>
              </a:rPr>
              <a:t>        </a:t>
            </a:r>
            <a:r>
              <a:rPr lang="ar-EG" sz="1600" b="1" dirty="0">
                <a:latin typeface="Times New Roman" pitchFamily="18" charset="0"/>
                <a:cs typeface="Times New Roman" pitchFamily="18" charset="0"/>
              </a:rPr>
              <a:t>المكافئ (2) لاختبار التنور الحاسوبي :</a:t>
            </a:r>
            <a:endParaRPr lang="en-US" sz="1600" dirty="0">
              <a:latin typeface="Times New Roman" pitchFamily="18" charset="0"/>
              <a:cs typeface="Times New Roman" pitchFamily="18" charset="0"/>
            </a:endParaRPr>
          </a:p>
        </p:txBody>
      </p:sp>
      <p:grpSp>
        <p:nvGrpSpPr>
          <p:cNvPr id="39" name="مجموعة 38"/>
          <p:cNvGrpSpPr/>
          <p:nvPr/>
        </p:nvGrpSpPr>
        <p:grpSpPr>
          <a:xfrm>
            <a:off x="8501090" y="3786190"/>
            <a:ext cx="472170" cy="461665"/>
            <a:chOff x="8572528" y="1988098"/>
            <a:chExt cx="472170" cy="461665"/>
          </a:xfrm>
        </p:grpSpPr>
        <p:sp>
          <p:nvSpPr>
            <p:cNvPr id="40" name="مستطيل ذو زاويتين مستديرتين في نفس الجانب 39"/>
            <p:cNvSpPr/>
            <p:nvPr/>
          </p:nvSpPr>
          <p:spPr>
            <a:xfrm flipV="1">
              <a:off x="8572528" y="2000240"/>
              <a:ext cx="472170" cy="42862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p>
          </p:txBody>
        </p:sp>
        <p:sp>
          <p:nvSpPr>
            <p:cNvPr id="41" name="مربع نص 40"/>
            <p:cNvSpPr txBox="1"/>
            <p:nvPr/>
          </p:nvSpPr>
          <p:spPr>
            <a:xfrm>
              <a:off x="8614938" y="1988098"/>
              <a:ext cx="357190" cy="461665"/>
            </a:xfrm>
            <a:prstGeom prst="rect">
              <a:avLst/>
            </a:prstGeom>
            <a:noFill/>
          </p:spPr>
          <p:txBody>
            <a:bodyPr wrap="square" rtlCol="1">
              <a:spAutoFit/>
            </a:bodyPr>
            <a:lstStyle/>
            <a:p>
              <a:r>
                <a:rPr lang="ar-EG" sz="2400" dirty="0" smtClean="0">
                  <a:latin typeface="Times New Roman" pitchFamily="18" charset="0"/>
                  <a:cs typeface="Times New Roman" pitchFamily="18" charset="0"/>
                </a:rPr>
                <a:t>4</a:t>
              </a:r>
              <a:endParaRPr lang="ar-EG" sz="2400" dirty="0">
                <a:latin typeface="Times New Roman" pitchFamily="18" charset="0"/>
                <a:cs typeface="Times New Roman" pitchFamily="18"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3"/>
          <p:cNvGrpSpPr/>
          <p:nvPr/>
        </p:nvGrpSpPr>
        <p:grpSpPr>
          <a:xfrm>
            <a:off x="0" y="71414"/>
            <a:ext cx="9144000" cy="6786586"/>
            <a:chOff x="0" y="71414"/>
            <a:chExt cx="9144000" cy="6786586"/>
          </a:xfrm>
        </p:grpSpPr>
        <p:sp>
          <p:nvSpPr>
            <p:cNvPr id="5" name="مستطيل 4"/>
            <p:cNvSpPr/>
            <p:nvPr/>
          </p:nvSpPr>
          <p:spPr>
            <a:xfrm>
              <a:off x="0" y="142852"/>
              <a:ext cx="9144000" cy="571504"/>
            </a:xfrm>
            <a:prstGeom prst="rect">
              <a:avLst/>
            </a:prstGeom>
          </p:spPr>
          <p:style>
            <a:lnRef idx="1">
              <a:schemeClr val="accent6"/>
            </a:lnRef>
            <a:fillRef idx="3">
              <a:schemeClr val="accent6"/>
            </a:fillRef>
            <a:effectRef idx="2">
              <a:schemeClr val="accent6"/>
            </a:effectRef>
            <a:fontRef idx="minor">
              <a:schemeClr val="lt1"/>
            </a:fontRef>
          </p:style>
          <p:txBody>
            <a:bodyPr rtlCol="1" anchor="ctr"/>
            <a:lstStyle/>
            <a:p>
              <a:endParaRPr lang="en-US" sz="2400" dirty="0">
                <a:cs typeface="AF_Taif Normal" pitchFamily="2" charset="-78"/>
              </a:endParaRPr>
            </a:p>
          </p:txBody>
        </p:sp>
        <p:sp>
          <p:nvSpPr>
            <p:cNvPr id="6" name="Rectangle 1"/>
            <p:cNvSpPr>
              <a:spLocks noChangeArrowheads="1"/>
            </p:cNvSpPr>
            <p:nvPr/>
          </p:nvSpPr>
          <p:spPr bwMode="auto">
            <a:xfrm>
              <a:off x="71406" y="71414"/>
              <a:ext cx="8858280" cy="400061"/>
            </a:xfrm>
            <a:prstGeom prst="rect">
              <a:avLst/>
            </a:prstGeom>
            <a:noFill/>
            <a:ln w="9525">
              <a:noFill/>
              <a:miter lim="800000"/>
              <a:headEnd/>
              <a:tailEnd/>
            </a:ln>
            <a:effectLst/>
          </p:spPr>
          <p:txBody>
            <a:bodyPr vert="horz" wrap="square" lIns="91440" tIns="152352" rIns="91440" bIns="0" numCol="1" anchor="ctr" anchorCtr="0" compatLnSpc="1">
              <a:prstTxWarp prst="textNoShape">
                <a:avLst/>
              </a:prstTxWarp>
              <a:spAutoFit/>
            </a:bodyPr>
            <a:lstStyle/>
            <a:p>
              <a:pPr algn="justLow" fontAlgn="base">
                <a:spcBef>
                  <a:spcPct val="0"/>
                </a:spcBef>
                <a:spcAft>
                  <a:spcPct val="0"/>
                </a:spcAft>
              </a:pPr>
              <a:r>
                <a:rPr lang="ar-EG" sz="1600" dirty="0">
                  <a:solidFill>
                    <a:schemeClr val="bg1"/>
                  </a:solidFill>
                  <a:latin typeface="Calibri" pitchFamily="34" charset="0"/>
                  <a:ea typeface="Times New Roman" pitchFamily="18" charset="0"/>
                  <a:cs typeface="AdvertisingBold" pitchFamily="2" charset="-78"/>
                </a:rPr>
                <a:t>تفاصيل المخرجات خلال الفترة من </a:t>
              </a:r>
              <a:r>
                <a:rPr lang="ar-EG" sz="1600" dirty="0" smtClean="0">
                  <a:solidFill>
                    <a:schemeClr val="bg1"/>
                  </a:solidFill>
                  <a:latin typeface="Calibri" pitchFamily="34" charset="0"/>
                  <a:ea typeface="Times New Roman" pitchFamily="18" charset="0"/>
                  <a:cs typeface="AdvertisingBold" pitchFamily="2" charset="-78"/>
                </a:rPr>
                <a:t>2010/10/1 </a:t>
              </a:r>
              <a:r>
                <a:rPr lang="ar-EG" sz="1600" dirty="0">
                  <a:solidFill>
                    <a:schemeClr val="bg1"/>
                  </a:solidFill>
                  <a:latin typeface="Calibri" pitchFamily="34" charset="0"/>
                  <a:ea typeface="Times New Roman" pitchFamily="18" charset="0"/>
                  <a:cs typeface="AdvertisingBold" pitchFamily="2" charset="-78"/>
                </a:rPr>
                <a:t>– </a:t>
              </a:r>
              <a:r>
                <a:rPr lang="ar-EG" sz="1600" dirty="0" smtClean="0">
                  <a:solidFill>
                    <a:schemeClr val="bg1"/>
                  </a:solidFill>
                  <a:latin typeface="Calibri" pitchFamily="34" charset="0"/>
                  <a:ea typeface="Times New Roman" pitchFamily="18" charset="0"/>
                  <a:cs typeface="AdvertisingBold" pitchFamily="2" charset="-78"/>
                </a:rPr>
                <a:t>2010/12/31</a:t>
              </a:r>
              <a:r>
                <a:rPr kumimoji="0" lang="ar-EG" sz="1600" i="0" u="none" strike="noStrike" cap="none" normalizeH="0" baseline="0" dirty="0" smtClean="0">
                  <a:ln>
                    <a:noFill/>
                  </a:ln>
                  <a:solidFill>
                    <a:schemeClr val="bg1"/>
                  </a:solidFill>
                  <a:effectLst/>
                  <a:latin typeface="Calibri" pitchFamily="34" charset="0"/>
                  <a:ea typeface="Times New Roman" pitchFamily="18" charset="0"/>
                  <a:cs typeface="AdvertisingBold" pitchFamily="2" charset="-78"/>
                </a:rPr>
                <a:t>المخرجات المناظرة للهدف رقم (2)</a:t>
              </a:r>
              <a:r>
                <a:rPr kumimoji="0" lang="ar-EG" sz="1600" i="0" u="none" strike="noStrike" cap="none" normalizeH="0" dirty="0" smtClean="0">
                  <a:ln>
                    <a:noFill/>
                  </a:ln>
                  <a:solidFill>
                    <a:schemeClr val="bg1"/>
                  </a:solidFill>
                  <a:effectLst/>
                  <a:latin typeface="Calibri" pitchFamily="34" charset="0"/>
                  <a:ea typeface="Times New Roman" pitchFamily="18" charset="0"/>
                  <a:cs typeface="AdvertisingBold" pitchFamily="2" charset="-78"/>
                </a:rPr>
                <a:t> :</a:t>
              </a:r>
              <a:endParaRPr kumimoji="0" lang="ar-EG" sz="1600" i="0" u="none" strike="noStrike" cap="none" normalizeH="0" baseline="0" dirty="0" smtClean="0">
                <a:ln>
                  <a:noFill/>
                </a:ln>
                <a:solidFill>
                  <a:schemeClr val="bg1"/>
                </a:solidFill>
                <a:effectLst/>
                <a:latin typeface="Arial" pitchFamily="34" charset="0"/>
                <a:cs typeface="AdvertisingBold" pitchFamily="2" charset="-78"/>
              </a:endParaRPr>
            </a:p>
          </p:txBody>
        </p:sp>
        <p:grpSp>
          <p:nvGrpSpPr>
            <p:cNvPr id="3" name="مجموعة 42"/>
            <p:cNvGrpSpPr/>
            <p:nvPr/>
          </p:nvGrpSpPr>
          <p:grpSpPr>
            <a:xfrm>
              <a:off x="27864" y="928670"/>
              <a:ext cx="9072594" cy="857256"/>
              <a:chOff x="71406" y="928670"/>
              <a:chExt cx="9072594" cy="857256"/>
            </a:xfrm>
          </p:grpSpPr>
          <p:sp>
            <p:nvSpPr>
              <p:cNvPr id="24" name="مستطيل مستدير الزوايا 7"/>
              <p:cNvSpPr/>
              <p:nvPr/>
            </p:nvSpPr>
            <p:spPr>
              <a:xfrm>
                <a:off x="6929454" y="928670"/>
                <a:ext cx="2214546" cy="857256"/>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EG" sz="2400" dirty="0">
                    <a:cs typeface="AF_Taif Normal" pitchFamily="2" charset="-78"/>
                  </a:rPr>
                  <a:t>المخرجات</a:t>
                </a:r>
              </a:p>
            </p:txBody>
          </p:sp>
          <p:sp>
            <p:nvSpPr>
              <p:cNvPr id="25" name="مستطيل مستدير الزوايا 24"/>
              <p:cNvSpPr/>
              <p:nvPr/>
            </p:nvSpPr>
            <p:spPr>
              <a:xfrm>
                <a:off x="3571868" y="928670"/>
                <a:ext cx="1070438" cy="85725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050" b="1" dirty="0"/>
                  <a:t>نسبة الإنجاز المتوقع طبقا للإطار </a:t>
                </a:r>
                <a:r>
                  <a:rPr lang="ar-EG" sz="1050" b="1" dirty="0" err="1" smtClean="0"/>
                  <a:t>الزمنى</a:t>
                </a:r>
                <a:endParaRPr lang="en-US" sz="1050" dirty="0"/>
              </a:p>
            </p:txBody>
          </p:sp>
          <p:sp>
            <p:nvSpPr>
              <p:cNvPr id="26" name="مستطيل مستدير الزوايا 25"/>
              <p:cNvSpPr/>
              <p:nvPr/>
            </p:nvSpPr>
            <p:spPr>
              <a:xfrm>
                <a:off x="1500166" y="928670"/>
                <a:ext cx="986750" cy="85725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b="1" dirty="0" smtClean="0"/>
                  <a:t>المشاركين </a:t>
                </a:r>
                <a:r>
                  <a:rPr lang="ar-EG" sz="1100" b="1" dirty="0"/>
                  <a:t>في </a:t>
                </a:r>
                <a:r>
                  <a:rPr lang="ar-EG" sz="1100" b="1" dirty="0" smtClean="0"/>
                  <a:t>التنفيذ</a:t>
                </a:r>
                <a:endParaRPr lang="en-US" sz="1100" dirty="0"/>
              </a:p>
            </p:txBody>
          </p:sp>
          <p:grpSp>
            <p:nvGrpSpPr>
              <p:cNvPr id="4" name="مجموعة 17"/>
              <p:cNvGrpSpPr/>
              <p:nvPr/>
            </p:nvGrpSpPr>
            <p:grpSpPr>
              <a:xfrm>
                <a:off x="4643438" y="928670"/>
                <a:ext cx="2214578" cy="857256"/>
                <a:chOff x="5143504" y="928670"/>
                <a:chExt cx="2214578" cy="857256"/>
              </a:xfrm>
            </p:grpSpPr>
            <p:sp>
              <p:nvSpPr>
                <p:cNvPr id="30" name="مستطيل مستدير الزوايا 8"/>
                <p:cNvSpPr/>
                <p:nvPr/>
              </p:nvSpPr>
              <p:spPr>
                <a:xfrm>
                  <a:off x="5143536" y="928670"/>
                  <a:ext cx="2214546" cy="85725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31" name="مربع نص 11"/>
                <p:cNvSpPr txBox="1"/>
                <p:nvPr/>
              </p:nvSpPr>
              <p:spPr>
                <a:xfrm>
                  <a:off x="5143504" y="928670"/>
                  <a:ext cx="2143140" cy="369332"/>
                </a:xfrm>
                <a:prstGeom prst="rect">
                  <a:avLst/>
                </a:prstGeom>
                <a:noFill/>
              </p:spPr>
              <p:txBody>
                <a:bodyPr wrap="square" rtlCol="1">
                  <a:spAutoFit/>
                </a:bodyPr>
                <a:lstStyle/>
                <a:p>
                  <a:pPr algn="ctr"/>
                  <a:r>
                    <a:rPr lang="ar-EG" dirty="0" smtClean="0"/>
                    <a:t>فترة التنفيذ</a:t>
                  </a:r>
                  <a:endParaRPr lang="ar-EG" dirty="0"/>
                </a:p>
              </p:txBody>
            </p:sp>
            <p:sp>
              <p:nvSpPr>
                <p:cNvPr id="32" name="مستطيل ذو زاويتين مستديرتين في نفس الجانب 12"/>
                <p:cNvSpPr/>
                <p:nvPr/>
              </p:nvSpPr>
              <p:spPr>
                <a:xfrm>
                  <a:off x="6286512" y="1414222"/>
                  <a:ext cx="928694" cy="357190"/>
                </a:xfrm>
                <a:prstGeom prst="round2SameRect">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ar-EG" dirty="0" smtClean="0"/>
                    <a:t>البداية</a:t>
                  </a:r>
                  <a:endParaRPr lang="ar-EG" dirty="0"/>
                </a:p>
              </p:txBody>
            </p:sp>
            <p:sp>
              <p:nvSpPr>
                <p:cNvPr id="33" name="مستطيل ذو زاويتين مستديرتين في نفس الجانب 13"/>
                <p:cNvSpPr/>
                <p:nvPr/>
              </p:nvSpPr>
              <p:spPr>
                <a:xfrm>
                  <a:off x="5286380" y="1414222"/>
                  <a:ext cx="928694" cy="357190"/>
                </a:xfrm>
                <a:prstGeom prst="round2SameRect">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ar-EG" dirty="0" smtClean="0"/>
                    <a:t>النهاية</a:t>
                  </a:r>
                  <a:endParaRPr lang="ar-EG" dirty="0"/>
                </a:p>
              </p:txBody>
            </p:sp>
          </p:grpSp>
          <p:sp>
            <p:nvSpPr>
              <p:cNvPr id="28" name="مستطيل مستدير الزوايا 27"/>
              <p:cNvSpPr/>
              <p:nvPr/>
            </p:nvSpPr>
            <p:spPr>
              <a:xfrm>
                <a:off x="2500298" y="928670"/>
                <a:ext cx="1070438" cy="857256"/>
              </a:xfrm>
              <a:prstGeom prst="roundRect">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1050" b="1" dirty="0"/>
                  <a:t>نسبة تقييم </a:t>
                </a:r>
                <a:r>
                  <a:rPr lang="ar-EG" sz="1050" b="1" dirty="0" err="1"/>
                  <a:t>ماتم</a:t>
                </a:r>
                <a:r>
                  <a:rPr lang="ar-EG" sz="1050" b="1" dirty="0"/>
                  <a:t> انجازه</a:t>
                </a:r>
                <a:endParaRPr lang="en-US" sz="1050" dirty="0"/>
              </a:p>
              <a:p>
                <a:r>
                  <a:rPr lang="ar-EG" sz="1050" b="1" dirty="0"/>
                  <a:t>(0-100%)</a:t>
                </a:r>
                <a:endParaRPr lang="en-US" sz="1050" dirty="0"/>
              </a:p>
            </p:txBody>
          </p:sp>
          <p:sp>
            <p:nvSpPr>
              <p:cNvPr id="29" name="مستطيل مستدير الزوايا 15"/>
              <p:cNvSpPr/>
              <p:nvPr/>
            </p:nvSpPr>
            <p:spPr>
              <a:xfrm>
                <a:off x="71406" y="928670"/>
                <a:ext cx="1415346" cy="857256"/>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b="1" dirty="0" smtClean="0"/>
                  <a:t>ملاحظات</a:t>
                </a:r>
              </a:p>
              <a:p>
                <a:pPr algn="ctr"/>
                <a:r>
                  <a:rPr lang="ar-EG" sz="1100" b="1" dirty="0"/>
                  <a:t>أدلة وشواهد</a:t>
                </a:r>
                <a:endParaRPr lang="en-US" sz="1100" dirty="0"/>
              </a:p>
            </p:txBody>
          </p:sp>
        </p:grpSp>
        <p:grpSp>
          <p:nvGrpSpPr>
            <p:cNvPr id="7" name="مجموعة 41"/>
            <p:cNvGrpSpPr/>
            <p:nvPr/>
          </p:nvGrpSpPr>
          <p:grpSpPr>
            <a:xfrm>
              <a:off x="27896" y="1928802"/>
              <a:ext cx="9032416" cy="3429024"/>
              <a:chOff x="27896" y="1571612"/>
              <a:chExt cx="9032416" cy="3429024"/>
            </a:xfrm>
          </p:grpSpPr>
          <p:sp>
            <p:nvSpPr>
              <p:cNvPr id="10" name="مربع نص 9"/>
              <p:cNvSpPr txBox="1"/>
              <p:nvPr/>
            </p:nvSpPr>
            <p:spPr>
              <a:xfrm>
                <a:off x="6845766" y="1643050"/>
                <a:ext cx="2214546" cy="1077218"/>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pPr algn="ctr"/>
                <a:r>
                  <a:rPr lang="ar-EG" sz="1600" b="1" dirty="0" smtClean="0">
                    <a:latin typeface="Times New Roman" pitchFamily="18" charset="0"/>
                    <a:cs typeface="Times New Roman" pitchFamily="18" charset="0"/>
                  </a:rPr>
                  <a:t>          صورة </a:t>
                </a:r>
                <a:r>
                  <a:rPr lang="ar-EG" sz="1600" b="1" dirty="0">
                    <a:latin typeface="Times New Roman" pitchFamily="18" charset="0"/>
                    <a:cs typeface="Times New Roman" pitchFamily="18" charset="0"/>
                  </a:rPr>
                  <a:t>أولية من </a:t>
                </a:r>
                <a:r>
                  <a:rPr lang="ar-EG" sz="1600" b="1" dirty="0" smtClean="0">
                    <a:latin typeface="Times New Roman" pitchFamily="18" charset="0"/>
                    <a:cs typeface="Times New Roman" pitchFamily="18" charset="0"/>
                  </a:rPr>
                  <a:t> </a:t>
                </a:r>
              </a:p>
              <a:p>
                <a:pPr algn="ctr"/>
                <a:r>
                  <a:rPr lang="ar-EG" sz="1600" b="1" dirty="0" smtClean="0">
                    <a:latin typeface="Times New Roman" pitchFamily="18" charset="0"/>
                    <a:cs typeface="Times New Roman" pitchFamily="18" charset="0"/>
                  </a:rPr>
                  <a:t>        المكافئ (2) لاختبار </a:t>
                </a:r>
                <a:r>
                  <a:rPr lang="ar-EG" sz="1600" b="1" dirty="0">
                    <a:latin typeface="Times New Roman" pitchFamily="18" charset="0"/>
                    <a:cs typeface="Times New Roman" pitchFamily="18" charset="0"/>
                  </a:rPr>
                  <a:t>التفكير </a:t>
                </a:r>
                <a:r>
                  <a:rPr lang="ar-EG" sz="1600" b="1" dirty="0" err="1">
                    <a:latin typeface="Times New Roman" pitchFamily="18" charset="0"/>
                    <a:cs typeface="Times New Roman" pitchFamily="18" charset="0"/>
                  </a:rPr>
                  <a:t>الاستنتاجي</a:t>
                </a:r>
                <a:r>
                  <a:rPr lang="ar-EG" sz="1600" b="1" dirty="0">
                    <a:latin typeface="Times New Roman" pitchFamily="18" charset="0"/>
                    <a:cs typeface="Times New Roman" pitchFamily="18" charset="0"/>
                  </a:rPr>
                  <a:t> الكمي (تخصصات أدبية) :</a:t>
                </a:r>
                <a:endParaRPr lang="en-US" sz="1600" b="1" dirty="0">
                  <a:latin typeface="Times New Roman" pitchFamily="18" charset="0"/>
                  <a:cs typeface="Times New Roman" pitchFamily="18" charset="0"/>
                </a:endParaRPr>
              </a:p>
            </p:txBody>
          </p:sp>
          <p:grpSp>
            <p:nvGrpSpPr>
              <p:cNvPr id="8" name="مجموعة 29"/>
              <p:cNvGrpSpPr/>
              <p:nvPr/>
            </p:nvGrpSpPr>
            <p:grpSpPr>
              <a:xfrm>
                <a:off x="4643438" y="1643050"/>
                <a:ext cx="2058320" cy="2286016"/>
                <a:chOff x="4657952" y="428604"/>
                <a:chExt cx="2058320" cy="2286016"/>
              </a:xfrm>
            </p:grpSpPr>
            <p:sp>
              <p:nvSpPr>
                <p:cNvPr id="20" name="مستطيل مستدير الزوايا 19"/>
                <p:cNvSpPr/>
                <p:nvPr/>
              </p:nvSpPr>
              <p:spPr>
                <a:xfrm>
                  <a:off x="5729522" y="428604"/>
                  <a:ext cx="985618"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l" rtl="0"/>
                  <a:r>
                    <a:rPr lang="ar-EG" sz="1100" b="1" dirty="0" smtClean="0"/>
                    <a:t>2010/12/1</a:t>
                  </a:r>
                  <a:endParaRPr lang="en-US" sz="1100" dirty="0"/>
                </a:p>
              </p:txBody>
            </p:sp>
            <p:sp>
              <p:nvSpPr>
                <p:cNvPr id="21" name="مستطيل مستدير الزوايا 20"/>
                <p:cNvSpPr/>
                <p:nvPr/>
              </p:nvSpPr>
              <p:spPr>
                <a:xfrm>
                  <a:off x="4657952" y="428604"/>
                  <a:ext cx="1071570"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l" rtl="0"/>
                  <a:r>
                    <a:rPr lang="ar-EG" sz="1100" b="1" dirty="0" smtClean="0"/>
                    <a:t>2010/12/21</a:t>
                  </a:r>
                  <a:endParaRPr lang="en-US" sz="1100" dirty="0"/>
                </a:p>
              </p:txBody>
            </p:sp>
            <p:sp>
              <p:nvSpPr>
                <p:cNvPr id="22" name="مستطيل مستدير الزوايا 21"/>
                <p:cNvSpPr/>
                <p:nvPr/>
              </p:nvSpPr>
              <p:spPr>
                <a:xfrm>
                  <a:off x="5730654" y="2357430"/>
                  <a:ext cx="985618"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l" rtl="0"/>
                  <a:r>
                    <a:rPr lang="ar-EG" sz="1100" b="1" dirty="0" smtClean="0"/>
                    <a:t>2010/12/1</a:t>
                  </a:r>
                  <a:endParaRPr lang="en-US" sz="1100" dirty="0"/>
                </a:p>
              </p:txBody>
            </p:sp>
            <p:sp>
              <p:nvSpPr>
                <p:cNvPr id="23" name="مستطيل مستدير الزوايا 22"/>
                <p:cNvSpPr/>
                <p:nvPr/>
              </p:nvSpPr>
              <p:spPr>
                <a:xfrm>
                  <a:off x="4659084" y="2357430"/>
                  <a:ext cx="1071570"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l" rtl="0"/>
                  <a:r>
                    <a:rPr lang="ar-EG" sz="1100" b="1" dirty="0" smtClean="0"/>
                    <a:t>2010/12/21</a:t>
                  </a:r>
                  <a:endParaRPr lang="en-US" sz="1100" dirty="0"/>
                </a:p>
              </p:txBody>
            </p:sp>
          </p:grpSp>
          <p:sp>
            <p:nvSpPr>
              <p:cNvPr id="12" name="مستطيل مستدير الزوايا 11"/>
              <p:cNvSpPr/>
              <p:nvPr/>
            </p:nvSpPr>
            <p:spPr>
              <a:xfrm>
                <a:off x="3570736" y="1571612"/>
                <a:ext cx="928694" cy="1428760"/>
              </a:xfrm>
              <a:prstGeom prst="round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sp>
            <p:nvSpPr>
              <p:cNvPr id="13" name="مستطيل مستدير الزوايا 12"/>
              <p:cNvSpPr/>
              <p:nvPr/>
            </p:nvSpPr>
            <p:spPr>
              <a:xfrm>
                <a:off x="2484652" y="1571612"/>
                <a:ext cx="928694" cy="1428760"/>
              </a:xfrm>
              <a:prstGeom prst="roundRect">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sp>
            <p:nvSpPr>
              <p:cNvPr id="14" name="مستطيل مستدير الزوايا 13"/>
              <p:cNvSpPr/>
              <p:nvPr/>
            </p:nvSpPr>
            <p:spPr>
              <a:xfrm>
                <a:off x="1784786" y="2071678"/>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4</a:t>
                </a:r>
                <a:endParaRPr lang="ar-EG" sz="900" b="1" dirty="0">
                  <a:solidFill>
                    <a:schemeClr val="bg1"/>
                  </a:solidFill>
                  <a:latin typeface="Times New Roman" pitchFamily="18" charset="0"/>
                  <a:cs typeface="Times New Roman" pitchFamily="18" charset="0"/>
                </a:endParaRPr>
              </a:p>
            </p:txBody>
          </p:sp>
          <p:sp>
            <p:nvSpPr>
              <p:cNvPr id="15" name="مستطيل مستدير الزوايا 14"/>
              <p:cNvSpPr/>
              <p:nvPr/>
            </p:nvSpPr>
            <p:spPr>
              <a:xfrm>
                <a:off x="27896" y="1643050"/>
                <a:ext cx="1400832" cy="1428760"/>
              </a:xfrm>
              <a:prstGeom prst="roundRect">
                <a:avLst>
                  <a:gd name="adj" fmla="val 0"/>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EG" sz="1200" dirty="0">
                    <a:cs typeface="AdvertisingBold" pitchFamily="2" charset="-78"/>
                  </a:rPr>
                  <a:t>اختبار التفكير </a:t>
                </a:r>
                <a:r>
                  <a:rPr lang="ar-EG" sz="1200" dirty="0" err="1">
                    <a:cs typeface="AdvertisingBold" pitchFamily="2" charset="-78"/>
                  </a:rPr>
                  <a:t>الاستنتاجي</a:t>
                </a:r>
                <a:r>
                  <a:rPr lang="ar-EG" sz="1200" dirty="0">
                    <a:cs typeface="AdvertisingBold" pitchFamily="2" charset="-78"/>
                  </a:rPr>
                  <a:t> الكمي (تخصصات أدبية</a:t>
                </a:r>
                <a:r>
                  <a:rPr lang="ar-EG" sz="1200" dirty="0" smtClean="0">
                    <a:cs typeface="AdvertisingBold" pitchFamily="2" charset="-78"/>
                  </a:rPr>
                  <a:t>) (</a:t>
                </a:r>
                <a:r>
                  <a:rPr lang="ar-EG" sz="1200" dirty="0">
                    <a:cs typeface="AdvertisingBold" pitchFamily="2" charset="-78"/>
                  </a:rPr>
                  <a:t>مكافئ2) في صورته الأولية جاهز للتحكيم والمراجعة .</a:t>
                </a:r>
                <a:endParaRPr lang="en-US" sz="1200" dirty="0">
                  <a:cs typeface="AdvertisingBold" pitchFamily="2" charset="-78"/>
                </a:endParaRPr>
              </a:p>
            </p:txBody>
          </p:sp>
          <p:sp>
            <p:nvSpPr>
              <p:cNvPr id="16" name="مستطيل مستدير الزوايا 15"/>
              <p:cNvSpPr/>
              <p:nvPr/>
            </p:nvSpPr>
            <p:spPr>
              <a:xfrm>
                <a:off x="3571868" y="3500438"/>
                <a:ext cx="928694" cy="1428760"/>
              </a:xfrm>
              <a:prstGeom prst="round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sp>
            <p:nvSpPr>
              <p:cNvPr id="17" name="مستطيل مستدير الزوايا 16"/>
              <p:cNvSpPr/>
              <p:nvPr/>
            </p:nvSpPr>
            <p:spPr>
              <a:xfrm>
                <a:off x="2485784" y="3500438"/>
                <a:ext cx="928694" cy="1428760"/>
              </a:xfrm>
              <a:prstGeom prst="roundRect">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sp>
            <p:nvSpPr>
              <p:cNvPr id="18" name="مستطيل مستدير الزوايا 17"/>
              <p:cNvSpPr/>
              <p:nvPr/>
            </p:nvSpPr>
            <p:spPr>
              <a:xfrm>
                <a:off x="1785918" y="4000504"/>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4</a:t>
                </a:r>
                <a:endParaRPr lang="ar-EG" sz="900" b="1" dirty="0">
                  <a:solidFill>
                    <a:schemeClr val="bg1"/>
                  </a:solidFill>
                  <a:latin typeface="Times New Roman" pitchFamily="18" charset="0"/>
                  <a:cs typeface="Times New Roman" pitchFamily="18" charset="0"/>
                </a:endParaRPr>
              </a:p>
            </p:txBody>
          </p:sp>
          <p:sp>
            <p:nvSpPr>
              <p:cNvPr id="19" name="مستطيل مستدير الزوايا 18"/>
              <p:cNvSpPr/>
              <p:nvPr/>
            </p:nvSpPr>
            <p:spPr>
              <a:xfrm>
                <a:off x="29028" y="3571876"/>
                <a:ext cx="1400832" cy="1428760"/>
              </a:xfrm>
              <a:prstGeom prst="roundRect">
                <a:avLst>
                  <a:gd name="adj" fmla="val 0"/>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EG" sz="1200" dirty="0" smtClean="0">
                    <a:cs typeface="AdvertisingBold" pitchFamily="2" charset="-78"/>
                  </a:rPr>
                  <a:t>اختبار التفكير </a:t>
                </a:r>
                <a:r>
                  <a:rPr lang="ar-EG" sz="1200" dirty="0" err="1" smtClean="0">
                    <a:cs typeface="AdvertisingBold" pitchFamily="2" charset="-78"/>
                  </a:rPr>
                  <a:t>الاستنتاجي</a:t>
                </a:r>
                <a:r>
                  <a:rPr lang="ar-EG" sz="1200" dirty="0" smtClean="0">
                    <a:cs typeface="AdvertisingBold" pitchFamily="2" charset="-78"/>
                  </a:rPr>
                  <a:t> الكمي (</a:t>
                </a:r>
                <a:r>
                  <a:rPr lang="ar-EG" sz="1200" b="1" dirty="0"/>
                  <a:t>تخصصات </a:t>
                </a:r>
                <a:r>
                  <a:rPr lang="ar-EG" sz="1200" b="1" dirty="0" smtClean="0"/>
                  <a:t>علمية </a:t>
                </a:r>
                <a:r>
                  <a:rPr lang="ar-EG" sz="1200" dirty="0" smtClean="0">
                    <a:cs typeface="AdvertisingBold" pitchFamily="2" charset="-78"/>
                  </a:rPr>
                  <a:t>) (مكافئ2) في صورته الأولية جاهز للتحكيم والمراجعة .</a:t>
                </a:r>
                <a:endParaRPr lang="en-US" sz="1200" dirty="0">
                  <a:cs typeface="AdvertisingBold" pitchFamily="2" charset="-78"/>
                </a:endParaRPr>
              </a:p>
            </p:txBody>
          </p:sp>
        </p:grpSp>
        <p:sp>
          <p:nvSpPr>
            <p:cNvPr id="9" name="مستطيل 8"/>
            <p:cNvSpPr/>
            <p:nvPr/>
          </p:nvSpPr>
          <p:spPr>
            <a:xfrm>
              <a:off x="0" y="5786454"/>
              <a:ext cx="9144000" cy="107154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dirty="0" smtClean="0">
                  <a:cs typeface="AF_Taif Normal" pitchFamily="2" charset="-78"/>
                </a:rPr>
                <a:t>ملخص مخرجات المشروع</a:t>
              </a:r>
              <a:endParaRPr lang="en-US" sz="2800" dirty="0" smtClean="0">
                <a:cs typeface="AF_Taif Normal" pitchFamily="2" charset="-78"/>
              </a:endParaRPr>
            </a:p>
          </p:txBody>
        </p:sp>
      </p:grpSp>
      <p:grpSp>
        <p:nvGrpSpPr>
          <p:cNvPr id="11" name="مجموعة 33"/>
          <p:cNvGrpSpPr/>
          <p:nvPr/>
        </p:nvGrpSpPr>
        <p:grpSpPr>
          <a:xfrm>
            <a:off x="8501090" y="1988098"/>
            <a:ext cx="472170" cy="461665"/>
            <a:chOff x="8572528" y="1988098"/>
            <a:chExt cx="472170" cy="461665"/>
          </a:xfrm>
        </p:grpSpPr>
        <p:sp>
          <p:nvSpPr>
            <p:cNvPr id="35" name="مستطيل ذو زاويتين مستديرتين في نفس الجانب 34"/>
            <p:cNvSpPr/>
            <p:nvPr/>
          </p:nvSpPr>
          <p:spPr>
            <a:xfrm flipV="1">
              <a:off x="8572528" y="2000240"/>
              <a:ext cx="472170" cy="42862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p>
          </p:txBody>
        </p:sp>
        <p:sp>
          <p:nvSpPr>
            <p:cNvPr id="36" name="مربع نص 35"/>
            <p:cNvSpPr txBox="1"/>
            <p:nvPr/>
          </p:nvSpPr>
          <p:spPr>
            <a:xfrm>
              <a:off x="8614938" y="1988098"/>
              <a:ext cx="357190" cy="461665"/>
            </a:xfrm>
            <a:prstGeom prst="rect">
              <a:avLst/>
            </a:prstGeom>
            <a:noFill/>
          </p:spPr>
          <p:txBody>
            <a:bodyPr wrap="square" rtlCol="1">
              <a:spAutoFit/>
            </a:bodyPr>
            <a:lstStyle/>
            <a:p>
              <a:r>
                <a:rPr lang="ar-EG" sz="2400" dirty="0" smtClean="0">
                  <a:latin typeface="Times New Roman" pitchFamily="18" charset="0"/>
                  <a:cs typeface="Times New Roman" pitchFamily="18" charset="0"/>
                </a:rPr>
                <a:t>5</a:t>
              </a:r>
              <a:endParaRPr lang="ar-EG" sz="2400" dirty="0">
                <a:latin typeface="Times New Roman" pitchFamily="18" charset="0"/>
                <a:cs typeface="Times New Roman" pitchFamily="18" charset="0"/>
              </a:endParaRPr>
            </a:p>
          </p:txBody>
        </p:sp>
      </p:grpSp>
      <p:cxnSp>
        <p:nvCxnSpPr>
          <p:cNvPr id="37" name="رابط مستقيم 36"/>
          <p:cNvCxnSpPr/>
          <p:nvPr/>
        </p:nvCxnSpPr>
        <p:spPr>
          <a:xfrm rot="10800000">
            <a:off x="0" y="3643314"/>
            <a:ext cx="9144000" cy="1588"/>
          </a:xfrm>
          <a:prstGeom prst="line">
            <a:avLst/>
          </a:prstGeom>
          <a:ln/>
          <a:effectLst/>
        </p:spPr>
        <p:style>
          <a:lnRef idx="3">
            <a:schemeClr val="dk1"/>
          </a:lnRef>
          <a:fillRef idx="0">
            <a:schemeClr val="dk1"/>
          </a:fillRef>
          <a:effectRef idx="2">
            <a:schemeClr val="dk1"/>
          </a:effectRef>
          <a:fontRef idx="minor">
            <a:schemeClr val="tx1"/>
          </a:fontRef>
        </p:style>
      </p:cxnSp>
      <p:sp>
        <p:nvSpPr>
          <p:cNvPr id="38" name="مربع نص 37"/>
          <p:cNvSpPr txBox="1"/>
          <p:nvPr/>
        </p:nvSpPr>
        <p:spPr>
          <a:xfrm>
            <a:off x="6858016" y="3786190"/>
            <a:ext cx="2214546" cy="1077218"/>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pPr algn="ctr"/>
            <a:r>
              <a:rPr lang="ar-EG" sz="1600" b="1" dirty="0">
                <a:latin typeface="Times New Roman" pitchFamily="18" charset="0"/>
                <a:cs typeface="Times New Roman" pitchFamily="18" charset="0"/>
              </a:rPr>
              <a:t> صورة أولية من  </a:t>
            </a:r>
          </a:p>
          <a:p>
            <a:pPr algn="ctr"/>
            <a:r>
              <a:rPr lang="ar-EG" sz="1600" b="1" dirty="0">
                <a:latin typeface="Times New Roman" pitchFamily="18" charset="0"/>
                <a:cs typeface="Times New Roman" pitchFamily="18" charset="0"/>
              </a:rPr>
              <a:t>        المكافئ (2) لاختبار التفكير </a:t>
            </a:r>
            <a:r>
              <a:rPr lang="ar-EG" sz="1600" b="1" dirty="0" err="1">
                <a:latin typeface="Times New Roman" pitchFamily="18" charset="0"/>
                <a:cs typeface="Times New Roman" pitchFamily="18" charset="0"/>
              </a:rPr>
              <a:t>الاستنتاجي</a:t>
            </a:r>
            <a:r>
              <a:rPr lang="ar-EG" sz="1600" b="1" dirty="0">
                <a:latin typeface="Times New Roman" pitchFamily="18" charset="0"/>
                <a:cs typeface="Times New Roman" pitchFamily="18" charset="0"/>
              </a:rPr>
              <a:t> الكمي (تخصصات علمية) :</a:t>
            </a:r>
            <a:endParaRPr lang="en-US" sz="1600" b="1" dirty="0">
              <a:latin typeface="Times New Roman" pitchFamily="18" charset="0"/>
              <a:cs typeface="Times New Roman" pitchFamily="18" charset="0"/>
            </a:endParaRPr>
          </a:p>
        </p:txBody>
      </p:sp>
      <p:grpSp>
        <p:nvGrpSpPr>
          <p:cNvPr id="27" name="مجموعة 38"/>
          <p:cNvGrpSpPr/>
          <p:nvPr/>
        </p:nvGrpSpPr>
        <p:grpSpPr>
          <a:xfrm>
            <a:off x="8501090" y="3786190"/>
            <a:ext cx="472170" cy="461665"/>
            <a:chOff x="8572528" y="1988098"/>
            <a:chExt cx="472170" cy="461665"/>
          </a:xfrm>
        </p:grpSpPr>
        <p:sp>
          <p:nvSpPr>
            <p:cNvPr id="40" name="مستطيل ذو زاويتين مستديرتين في نفس الجانب 39"/>
            <p:cNvSpPr/>
            <p:nvPr/>
          </p:nvSpPr>
          <p:spPr>
            <a:xfrm flipV="1">
              <a:off x="8572528" y="2000240"/>
              <a:ext cx="472170" cy="42862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p>
          </p:txBody>
        </p:sp>
        <p:sp>
          <p:nvSpPr>
            <p:cNvPr id="41" name="مربع نص 40"/>
            <p:cNvSpPr txBox="1"/>
            <p:nvPr/>
          </p:nvSpPr>
          <p:spPr>
            <a:xfrm>
              <a:off x="8614938" y="1988098"/>
              <a:ext cx="357190" cy="461665"/>
            </a:xfrm>
            <a:prstGeom prst="rect">
              <a:avLst/>
            </a:prstGeom>
            <a:noFill/>
          </p:spPr>
          <p:txBody>
            <a:bodyPr wrap="square" rtlCol="1">
              <a:spAutoFit/>
            </a:bodyPr>
            <a:lstStyle/>
            <a:p>
              <a:r>
                <a:rPr lang="ar-EG" sz="2400" dirty="0" smtClean="0">
                  <a:latin typeface="Times New Roman" pitchFamily="18" charset="0"/>
                  <a:cs typeface="Times New Roman" pitchFamily="18" charset="0"/>
                </a:rPr>
                <a:t>6</a:t>
              </a:r>
              <a:endParaRPr lang="ar-EG" sz="2400" dirty="0">
                <a:latin typeface="Times New Roman" pitchFamily="18" charset="0"/>
                <a:cs typeface="Times New Roman" pitchFamily="18"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vE229996.jpg"/>
          <p:cNvPicPr>
            <a:picLocks noChangeAspect="1"/>
          </p:cNvPicPr>
          <p:nvPr/>
        </p:nvPicPr>
        <p:blipFill>
          <a:blip r:embed="rId2"/>
          <a:srcRect b="9709"/>
          <a:stretch>
            <a:fillRect/>
          </a:stretch>
        </p:blipFill>
        <p:spPr>
          <a:xfrm>
            <a:off x="0" y="0"/>
            <a:ext cx="9144000" cy="6858000"/>
          </a:xfrm>
          <a:prstGeom prst="rect">
            <a:avLst/>
          </a:prstGeom>
        </p:spPr>
      </p:pic>
      <p:sp>
        <p:nvSpPr>
          <p:cNvPr id="4" name="مستطيل 3"/>
          <p:cNvSpPr/>
          <p:nvPr/>
        </p:nvSpPr>
        <p:spPr>
          <a:xfrm>
            <a:off x="3428992" y="214290"/>
            <a:ext cx="5500710" cy="46166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ar-EG" sz="2400" dirty="0" smtClean="0">
                <a:solidFill>
                  <a:schemeClr val="bg1"/>
                </a:solidFill>
                <a:latin typeface="Times New Roman" pitchFamily="18" charset="0"/>
                <a:cs typeface="Al-Mujahed Classic" pitchFamily="2" charset="-78"/>
              </a:rPr>
              <a:t>فيما يلي بيان بما تم عملة لتحقيق هذين الهدفين:-</a:t>
            </a:r>
            <a:endParaRPr lang="ar-EG" sz="2400" dirty="0">
              <a:solidFill>
                <a:schemeClr val="bg1"/>
              </a:solidFill>
              <a:latin typeface="Times New Roman" pitchFamily="18" charset="0"/>
              <a:cs typeface="Al-Mujahed Classic" pitchFamily="2" charset="-78"/>
            </a:endParaRPr>
          </a:p>
        </p:txBody>
      </p:sp>
      <p:sp>
        <p:nvSpPr>
          <p:cNvPr id="56321" name="Rectangle 1"/>
          <p:cNvSpPr>
            <a:spLocks noChangeArrowheads="1"/>
          </p:cNvSpPr>
          <p:nvPr/>
        </p:nvSpPr>
        <p:spPr bwMode="auto">
          <a:xfrm>
            <a:off x="0" y="714356"/>
            <a:ext cx="9144000"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EG" sz="24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أولاً :- وضع الصيغ المكافئة الأولي في صورتها النهائية:</a:t>
            </a:r>
          </a:p>
          <a:p>
            <a:pPr algn="justLow" fontAlgn="base">
              <a:spcBef>
                <a:spcPct val="0"/>
              </a:spcBef>
              <a:spcAft>
                <a:spcPct val="0"/>
              </a:spcAft>
            </a:pPr>
            <a:r>
              <a:rPr lang="ar-EG" b="1" dirty="0" smtClean="0">
                <a:latin typeface="Times New Roman" pitchFamily="18" charset="0"/>
                <a:cs typeface="Times New Roman" pitchFamily="18" charset="0"/>
              </a:rPr>
              <a:t>كان قد سبق خلال الفترة من </a:t>
            </a:r>
            <a:r>
              <a:rPr lang="ar-EG" b="1" dirty="0" smtClean="0">
                <a:latin typeface="Times New Roman" pitchFamily="18" charset="0"/>
                <a:cs typeface="Times New Roman" pitchFamily="18" charset="0"/>
              </a:rPr>
              <a:t>2010/6/1 </a:t>
            </a:r>
            <a:r>
              <a:rPr lang="ar-EG" b="1" dirty="0" smtClean="0">
                <a:latin typeface="Times New Roman" pitchFamily="18" charset="0"/>
                <a:cs typeface="Times New Roman" pitchFamily="18" charset="0"/>
              </a:rPr>
              <a:t>حتى </a:t>
            </a:r>
            <a:r>
              <a:rPr lang="ar-EG" b="1" dirty="0" smtClean="0">
                <a:latin typeface="Times New Roman" pitchFamily="18" charset="0"/>
                <a:cs typeface="Times New Roman" pitchFamily="18" charset="0"/>
              </a:rPr>
              <a:t>2010/9/30 </a:t>
            </a:r>
            <a:r>
              <a:rPr lang="ar-EG" b="1" dirty="0" smtClean="0">
                <a:latin typeface="Times New Roman" pitchFamily="18" charset="0"/>
                <a:cs typeface="Times New Roman" pitchFamily="18" charset="0"/>
              </a:rPr>
              <a:t>إعداد الصيغ المكافئة الأولي لكل اختبار منم اختبارات البطارية , وذلك في صورتها </a:t>
            </a:r>
            <a:r>
              <a:rPr lang="ar-EG" b="1" dirty="0" smtClean="0">
                <a:latin typeface="Times New Roman" pitchFamily="18" charset="0"/>
                <a:cs typeface="Times New Roman" pitchFamily="18" charset="0"/>
              </a:rPr>
              <a:t>الأولية. وخلال </a:t>
            </a:r>
            <a:r>
              <a:rPr lang="ar-EG" b="1" dirty="0" smtClean="0">
                <a:latin typeface="Times New Roman" pitchFamily="18" charset="0"/>
                <a:cs typeface="Times New Roman" pitchFamily="18" charset="0"/>
              </a:rPr>
              <a:t>الفترة من </a:t>
            </a:r>
            <a:r>
              <a:rPr lang="ar-EG" b="1" dirty="0" smtClean="0">
                <a:latin typeface="Times New Roman" pitchFamily="18" charset="0"/>
                <a:cs typeface="Times New Roman" pitchFamily="18" charset="0"/>
              </a:rPr>
              <a:t>2010/10/1 </a:t>
            </a:r>
            <a:r>
              <a:rPr lang="ar-EG" b="1" dirty="0" smtClean="0">
                <a:latin typeface="Times New Roman" pitchFamily="18" charset="0"/>
                <a:cs typeface="Times New Roman" pitchFamily="18" charset="0"/>
              </a:rPr>
              <a:t>حتى </a:t>
            </a:r>
            <a:r>
              <a:rPr lang="ar-EG" b="1" dirty="0" smtClean="0">
                <a:latin typeface="Times New Roman" pitchFamily="18" charset="0"/>
                <a:cs typeface="Times New Roman" pitchFamily="18" charset="0"/>
              </a:rPr>
              <a:t>2010/12/31 </a:t>
            </a:r>
            <a:r>
              <a:rPr lang="ar-EG" b="1" dirty="0" smtClean="0">
                <a:latin typeface="Times New Roman" pitchFamily="18" charset="0"/>
                <a:cs typeface="Times New Roman" pitchFamily="18" charset="0"/>
              </a:rPr>
              <a:t>, تم تجهيز تلك الاختبارات المكافئة ووضعها في صورتها النهائية , وذلك عبر المرور بالمراحل التالية :-</a:t>
            </a:r>
          </a:p>
          <a:p>
            <a:pPr marL="342900" lvl="0" indent="-342900" algn="justLow" fontAlgn="base">
              <a:spcBef>
                <a:spcPct val="0"/>
              </a:spcBef>
              <a:spcAft>
                <a:spcPct val="0"/>
              </a:spcAft>
              <a:buFont typeface="+mj-cs"/>
              <a:buAutoNum type="arabic2Minus"/>
            </a:pPr>
            <a:r>
              <a:rPr lang="ar-EG" b="1" dirty="0" smtClean="0">
                <a:solidFill>
                  <a:srgbClr val="C00000"/>
                </a:solidFill>
                <a:latin typeface="Times New Roman" pitchFamily="18" charset="0"/>
                <a:cs typeface="Times New Roman" pitchFamily="18" charset="0"/>
              </a:rPr>
              <a:t>إرسال الصيغ المكافئة في صوتها الأولية إلي محكمة متخصصين , وذلك لمراجعة الاختبارات , والحكم علي مدي صلاحيتها , واقتراح التعديلات المطلوبة ,وكتابة تقارير عنها تتضمن قائمة المرفقات صورة من خطاب التحكيم والمطلوب من المحكم القيام </a:t>
            </a:r>
            <a:r>
              <a:rPr lang="ar-EG" b="1" dirty="0" err="1" smtClean="0">
                <a:solidFill>
                  <a:srgbClr val="C00000"/>
                </a:solidFill>
                <a:latin typeface="Times New Roman" pitchFamily="18" charset="0"/>
                <a:cs typeface="Times New Roman" pitchFamily="18" charset="0"/>
              </a:rPr>
              <a:t>به</a:t>
            </a:r>
            <a:r>
              <a:rPr lang="ar-EG" b="1" dirty="0" smtClean="0">
                <a:solidFill>
                  <a:srgbClr val="C00000"/>
                </a:solidFill>
                <a:latin typeface="Times New Roman" pitchFamily="18" charset="0"/>
                <a:cs typeface="Times New Roman" pitchFamily="18" charset="0"/>
              </a:rPr>
              <a:t> . وقد روعي في المحكمين الشروط التالية :</a:t>
            </a:r>
          </a:p>
          <a:p>
            <a:pPr marL="342900" lvl="0" indent="-342900">
              <a:buFont typeface="+mj-lt"/>
              <a:buAutoNum type="arabicPeriod"/>
            </a:pPr>
            <a:r>
              <a:rPr lang="ar-EG" b="1" dirty="0" smtClean="0">
                <a:solidFill>
                  <a:srgbClr val="0070C0"/>
                </a:solidFill>
                <a:latin typeface="Times New Roman" pitchFamily="18" charset="0"/>
                <a:cs typeface="Times New Roman" pitchFamily="18" charset="0"/>
              </a:rPr>
              <a:t>أن يكون المحكم بدرجة أستاذ.</a:t>
            </a:r>
            <a:endParaRPr lang="en-US" dirty="0" smtClean="0">
              <a:solidFill>
                <a:srgbClr val="0070C0"/>
              </a:solidFill>
              <a:latin typeface="Times New Roman" pitchFamily="18" charset="0"/>
              <a:cs typeface="Times New Roman" pitchFamily="18" charset="0"/>
            </a:endParaRPr>
          </a:p>
          <a:p>
            <a:pPr marL="342900" lvl="0" indent="-342900">
              <a:buFont typeface="+mj-lt"/>
              <a:buAutoNum type="arabicPeriod"/>
            </a:pPr>
            <a:r>
              <a:rPr lang="ar-EG" b="1" dirty="0" smtClean="0">
                <a:solidFill>
                  <a:srgbClr val="0070C0"/>
                </a:solidFill>
                <a:latin typeface="Times New Roman" pitchFamily="18" charset="0"/>
                <a:cs typeface="Times New Roman" pitchFamily="18" charset="0"/>
              </a:rPr>
              <a:t>أن يكون لدية , قدر الإمكان , خبرة بمشروعات التطوير والجودة.</a:t>
            </a:r>
            <a:endParaRPr lang="en-US" dirty="0" smtClean="0">
              <a:solidFill>
                <a:srgbClr val="0070C0"/>
              </a:solidFill>
              <a:latin typeface="Times New Roman" pitchFamily="18" charset="0"/>
              <a:cs typeface="Times New Roman" pitchFamily="18" charset="0"/>
            </a:endParaRPr>
          </a:p>
          <a:p>
            <a:pPr marL="342900" lvl="0" indent="-342900">
              <a:buFont typeface="+mj-lt"/>
              <a:buAutoNum type="arabicPeriod"/>
            </a:pPr>
            <a:r>
              <a:rPr lang="ar-EG" b="1" dirty="0" smtClean="0">
                <a:solidFill>
                  <a:srgbClr val="0070C0"/>
                </a:solidFill>
                <a:latin typeface="Times New Roman" pitchFamily="18" charset="0"/>
                <a:cs typeface="Times New Roman" pitchFamily="18" charset="0"/>
              </a:rPr>
              <a:t>أن يكون أحد المحكمين ,علي الأقل, من خارج جامعة المنصورة , وذلك باستثناءات قليلة يكون أحد المحكمين فيها من جامعة المنصورة بالمنصورة ,</a:t>
            </a:r>
            <a:r>
              <a:rPr lang="ar-EG" dirty="0" smtClean="0">
                <a:solidFill>
                  <a:srgbClr val="0070C0"/>
                </a:solidFill>
                <a:latin typeface="Times New Roman" pitchFamily="18" charset="0"/>
                <a:cs typeface="Times New Roman" pitchFamily="18" charset="0"/>
              </a:rPr>
              <a:t> </a:t>
            </a:r>
            <a:r>
              <a:rPr lang="ar-EG" b="1" dirty="0" smtClean="0">
                <a:solidFill>
                  <a:srgbClr val="0070C0"/>
                </a:solidFill>
                <a:latin typeface="Times New Roman" pitchFamily="18" charset="0"/>
                <a:cs typeface="Times New Roman" pitchFamily="18" charset="0"/>
              </a:rPr>
              <a:t>والآخر من جامعة المنصورة بدمياط (اختباري الكفاءة في اللغة الانجليزية ,واختبار الاستعداد الأكاديمي لدراسة اللغة الانجليزية .</a:t>
            </a:r>
            <a:endParaRPr lang="en-US" dirty="0" smtClean="0">
              <a:solidFill>
                <a:srgbClr val="0070C0"/>
              </a:solidFill>
              <a:latin typeface="Times New Roman" pitchFamily="18" charset="0"/>
              <a:cs typeface="Times New Roman" pitchFamily="18" charset="0"/>
            </a:endParaRPr>
          </a:p>
          <a:p>
            <a:pPr marL="342900" indent="-342900" algn="justLow" fontAlgn="base">
              <a:spcBef>
                <a:spcPct val="0"/>
              </a:spcBef>
              <a:spcAft>
                <a:spcPct val="0"/>
              </a:spcAft>
            </a:pPr>
            <a:r>
              <a:rPr lang="ar-EG" sz="2000" b="1" dirty="0" smtClean="0">
                <a:latin typeface="Times New Roman" pitchFamily="18" charset="0"/>
                <a:cs typeface="Times New Roman" pitchFamily="18" charset="0"/>
              </a:rPr>
              <a:t>وفيما يلي بيان بأسماء المحكمين ووظائفهم ,والاختبارات التي قاموا بتحكيمها :</a:t>
            </a:r>
            <a:endParaRPr lang="en-US" sz="2000" b="1" dirty="0" smtClean="0">
              <a:latin typeface="Times New Roman" pitchFamily="18" charset="0"/>
              <a:cs typeface="Times New Roman" pitchFamily="18" charset="0"/>
            </a:endParaRPr>
          </a:p>
          <a:p>
            <a:pPr marL="342900" lvl="0" indent="-342900" algn="justLow" fontAlgn="base">
              <a:spcBef>
                <a:spcPct val="0"/>
              </a:spcBef>
              <a:spcAft>
                <a:spcPct val="0"/>
              </a:spcAft>
              <a:buFont typeface="+mj-cs"/>
              <a:buAutoNum type="arabic2Minus"/>
            </a:pPr>
            <a:endParaRPr lang="en-US" dirty="0" smtClean="0">
              <a:solidFill>
                <a:srgbClr val="C00000"/>
              </a:solidFill>
              <a:latin typeface="Times New Roman" pitchFamily="18" charset="0"/>
              <a:cs typeface="Times New Roman" pitchFamily="18" charset="0"/>
            </a:endParaRPr>
          </a:p>
          <a:p>
            <a:pPr algn="justLow" fontAlgn="base">
              <a:spcBef>
                <a:spcPct val="0"/>
              </a:spcBef>
              <a:spcAft>
                <a:spcPct val="0"/>
              </a:spcAft>
            </a:pPr>
            <a:endParaRPr lang="en-US" dirty="0" smtClean="0">
              <a:latin typeface="Times New Roman" pitchFamily="18" charset="0"/>
              <a:cs typeface="Times New Roman" pitchFamily="18" charset="0"/>
            </a:endParaRP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سهم إلى اليسار 5"/>
          <p:cNvSpPr/>
          <p:nvPr/>
        </p:nvSpPr>
        <p:spPr>
          <a:xfrm>
            <a:off x="4857752" y="4714884"/>
            <a:ext cx="2000264" cy="642942"/>
          </a:xfrm>
          <a:prstGeom prst="leftArrow">
            <a:avLst/>
          </a:prstGeom>
        </p:spPr>
        <p:style>
          <a:lnRef idx="1">
            <a:schemeClr val="accent1"/>
          </a:lnRef>
          <a:fillRef idx="3">
            <a:schemeClr val="accent1"/>
          </a:fillRef>
          <a:effectRef idx="2">
            <a:schemeClr val="accent1"/>
          </a:effectRef>
          <a:fontRef idx="minor">
            <a:schemeClr val="lt1"/>
          </a:fontRef>
        </p:style>
        <p:txBody>
          <a:bodyPr rtlCol="1" anchor="ctr"/>
          <a:lstStyle/>
          <a:p>
            <a:pPr algn="ctr"/>
            <a:endParaRPr lang="ar-EG"/>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3"/>
          <p:cNvGrpSpPr/>
          <p:nvPr/>
        </p:nvGrpSpPr>
        <p:grpSpPr>
          <a:xfrm>
            <a:off x="0" y="71414"/>
            <a:ext cx="9144000" cy="6786586"/>
            <a:chOff x="0" y="71414"/>
            <a:chExt cx="9144000" cy="6786586"/>
          </a:xfrm>
        </p:grpSpPr>
        <p:sp>
          <p:nvSpPr>
            <p:cNvPr id="5" name="مستطيل 4"/>
            <p:cNvSpPr/>
            <p:nvPr/>
          </p:nvSpPr>
          <p:spPr>
            <a:xfrm>
              <a:off x="0" y="142852"/>
              <a:ext cx="9144000" cy="571504"/>
            </a:xfrm>
            <a:prstGeom prst="rect">
              <a:avLst/>
            </a:prstGeom>
          </p:spPr>
          <p:style>
            <a:lnRef idx="1">
              <a:schemeClr val="accent6"/>
            </a:lnRef>
            <a:fillRef idx="3">
              <a:schemeClr val="accent6"/>
            </a:fillRef>
            <a:effectRef idx="2">
              <a:schemeClr val="accent6"/>
            </a:effectRef>
            <a:fontRef idx="minor">
              <a:schemeClr val="lt1"/>
            </a:fontRef>
          </p:style>
          <p:txBody>
            <a:bodyPr rtlCol="1" anchor="ctr"/>
            <a:lstStyle/>
            <a:p>
              <a:endParaRPr lang="en-US" sz="2400" dirty="0">
                <a:cs typeface="AF_Taif Normal" pitchFamily="2" charset="-78"/>
              </a:endParaRPr>
            </a:p>
          </p:txBody>
        </p:sp>
        <p:sp>
          <p:nvSpPr>
            <p:cNvPr id="6" name="Rectangle 1"/>
            <p:cNvSpPr>
              <a:spLocks noChangeArrowheads="1"/>
            </p:cNvSpPr>
            <p:nvPr/>
          </p:nvSpPr>
          <p:spPr bwMode="auto">
            <a:xfrm>
              <a:off x="71406" y="71414"/>
              <a:ext cx="8858280" cy="400061"/>
            </a:xfrm>
            <a:prstGeom prst="rect">
              <a:avLst/>
            </a:prstGeom>
            <a:noFill/>
            <a:ln w="9525">
              <a:noFill/>
              <a:miter lim="800000"/>
              <a:headEnd/>
              <a:tailEnd/>
            </a:ln>
            <a:effectLst/>
          </p:spPr>
          <p:txBody>
            <a:bodyPr vert="horz" wrap="square" lIns="91440" tIns="152352" rIns="91440" bIns="0" numCol="1" anchor="ctr" anchorCtr="0" compatLnSpc="1">
              <a:prstTxWarp prst="textNoShape">
                <a:avLst/>
              </a:prstTxWarp>
              <a:spAutoFit/>
            </a:bodyPr>
            <a:lstStyle/>
            <a:p>
              <a:pPr algn="justLow" fontAlgn="base">
                <a:spcBef>
                  <a:spcPct val="0"/>
                </a:spcBef>
                <a:spcAft>
                  <a:spcPct val="0"/>
                </a:spcAft>
              </a:pPr>
              <a:r>
                <a:rPr lang="ar-EG" sz="1600" dirty="0">
                  <a:solidFill>
                    <a:schemeClr val="bg1"/>
                  </a:solidFill>
                  <a:latin typeface="Calibri" pitchFamily="34" charset="0"/>
                  <a:ea typeface="Times New Roman" pitchFamily="18" charset="0"/>
                  <a:cs typeface="AdvertisingBold" pitchFamily="2" charset="-78"/>
                </a:rPr>
                <a:t>تفاصيل المخرجات خلال الفترة من </a:t>
              </a:r>
              <a:r>
                <a:rPr lang="ar-EG" sz="1600" dirty="0" smtClean="0">
                  <a:solidFill>
                    <a:schemeClr val="bg1"/>
                  </a:solidFill>
                  <a:latin typeface="Calibri" pitchFamily="34" charset="0"/>
                  <a:ea typeface="Times New Roman" pitchFamily="18" charset="0"/>
                  <a:cs typeface="AdvertisingBold" pitchFamily="2" charset="-78"/>
                </a:rPr>
                <a:t>2010/10/1 </a:t>
              </a:r>
              <a:r>
                <a:rPr lang="ar-EG" sz="1600" dirty="0">
                  <a:solidFill>
                    <a:schemeClr val="bg1"/>
                  </a:solidFill>
                  <a:latin typeface="Calibri" pitchFamily="34" charset="0"/>
                  <a:ea typeface="Times New Roman" pitchFamily="18" charset="0"/>
                  <a:cs typeface="AdvertisingBold" pitchFamily="2" charset="-78"/>
                </a:rPr>
                <a:t>– </a:t>
              </a:r>
              <a:r>
                <a:rPr lang="ar-EG" sz="1600" dirty="0" smtClean="0">
                  <a:solidFill>
                    <a:schemeClr val="bg1"/>
                  </a:solidFill>
                  <a:latin typeface="Calibri" pitchFamily="34" charset="0"/>
                  <a:ea typeface="Times New Roman" pitchFamily="18" charset="0"/>
                  <a:cs typeface="AdvertisingBold" pitchFamily="2" charset="-78"/>
                </a:rPr>
                <a:t>2010/12/31</a:t>
              </a:r>
              <a:r>
                <a:rPr kumimoji="0" lang="ar-EG" sz="1600" i="0" u="none" strike="noStrike" cap="none" normalizeH="0" baseline="0" dirty="0" smtClean="0">
                  <a:ln>
                    <a:noFill/>
                  </a:ln>
                  <a:solidFill>
                    <a:schemeClr val="bg1"/>
                  </a:solidFill>
                  <a:effectLst/>
                  <a:latin typeface="Calibri" pitchFamily="34" charset="0"/>
                  <a:ea typeface="Times New Roman" pitchFamily="18" charset="0"/>
                  <a:cs typeface="AdvertisingBold" pitchFamily="2" charset="-78"/>
                </a:rPr>
                <a:t>المخرجات المناظرة للهدف رقم (2)</a:t>
              </a:r>
              <a:r>
                <a:rPr kumimoji="0" lang="ar-EG" sz="1600" i="0" u="none" strike="noStrike" cap="none" normalizeH="0" dirty="0" smtClean="0">
                  <a:ln>
                    <a:noFill/>
                  </a:ln>
                  <a:solidFill>
                    <a:schemeClr val="bg1"/>
                  </a:solidFill>
                  <a:effectLst/>
                  <a:latin typeface="Calibri" pitchFamily="34" charset="0"/>
                  <a:ea typeface="Times New Roman" pitchFamily="18" charset="0"/>
                  <a:cs typeface="AdvertisingBold" pitchFamily="2" charset="-78"/>
                </a:rPr>
                <a:t> :</a:t>
              </a:r>
              <a:endParaRPr kumimoji="0" lang="ar-EG" sz="1600" i="0" u="none" strike="noStrike" cap="none" normalizeH="0" baseline="0" dirty="0" smtClean="0">
                <a:ln>
                  <a:noFill/>
                </a:ln>
                <a:solidFill>
                  <a:schemeClr val="bg1"/>
                </a:solidFill>
                <a:effectLst/>
                <a:latin typeface="Arial" pitchFamily="34" charset="0"/>
                <a:cs typeface="AdvertisingBold" pitchFamily="2" charset="-78"/>
              </a:endParaRPr>
            </a:p>
          </p:txBody>
        </p:sp>
        <p:grpSp>
          <p:nvGrpSpPr>
            <p:cNvPr id="3" name="مجموعة 42"/>
            <p:cNvGrpSpPr/>
            <p:nvPr/>
          </p:nvGrpSpPr>
          <p:grpSpPr>
            <a:xfrm>
              <a:off x="27864" y="928670"/>
              <a:ext cx="9072594" cy="857256"/>
              <a:chOff x="71406" y="928670"/>
              <a:chExt cx="9072594" cy="857256"/>
            </a:xfrm>
          </p:grpSpPr>
          <p:sp>
            <p:nvSpPr>
              <p:cNvPr id="24" name="مستطيل مستدير الزوايا 7"/>
              <p:cNvSpPr/>
              <p:nvPr/>
            </p:nvSpPr>
            <p:spPr>
              <a:xfrm>
                <a:off x="6929454" y="928670"/>
                <a:ext cx="2214546" cy="857256"/>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EG" sz="2400" dirty="0">
                    <a:cs typeface="AF_Taif Normal" pitchFamily="2" charset="-78"/>
                  </a:rPr>
                  <a:t>المخرجات</a:t>
                </a:r>
              </a:p>
            </p:txBody>
          </p:sp>
          <p:sp>
            <p:nvSpPr>
              <p:cNvPr id="25" name="مستطيل مستدير الزوايا 24"/>
              <p:cNvSpPr/>
              <p:nvPr/>
            </p:nvSpPr>
            <p:spPr>
              <a:xfrm>
                <a:off x="3571868" y="928670"/>
                <a:ext cx="1070438" cy="85725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050" b="1" dirty="0"/>
                  <a:t>نسبة الإنجاز المتوقع طبقا للإطار </a:t>
                </a:r>
                <a:r>
                  <a:rPr lang="ar-EG" sz="1050" b="1" dirty="0" err="1" smtClean="0"/>
                  <a:t>الزمنى</a:t>
                </a:r>
                <a:endParaRPr lang="en-US" sz="1050" dirty="0"/>
              </a:p>
            </p:txBody>
          </p:sp>
          <p:sp>
            <p:nvSpPr>
              <p:cNvPr id="26" name="مستطيل مستدير الزوايا 25"/>
              <p:cNvSpPr/>
              <p:nvPr/>
            </p:nvSpPr>
            <p:spPr>
              <a:xfrm>
                <a:off x="1500166" y="928670"/>
                <a:ext cx="986750" cy="85725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b="1" dirty="0" smtClean="0"/>
                  <a:t>المشاركين </a:t>
                </a:r>
                <a:r>
                  <a:rPr lang="ar-EG" sz="1100" b="1" dirty="0"/>
                  <a:t>في </a:t>
                </a:r>
                <a:r>
                  <a:rPr lang="ar-EG" sz="1100" b="1" dirty="0" smtClean="0"/>
                  <a:t>التنفيذ</a:t>
                </a:r>
                <a:endParaRPr lang="en-US" sz="1100" dirty="0"/>
              </a:p>
            </p:txBody>
          </p:sp>
          <p:grpSp>
            <p:nvGrpSpPr>
              <p:cNvPr id="4" name="مجموعة 17"/>
              <p:cNvGrpSpPr/>
              <p:nvPr/>
            </p:nvGrpSpPr>
            <p:grpSpPr>
              <a:xfrm>
                <a:off x="4643438" y="928670"/>
                <a:ext cx="2214578" cy="857256"/>
                <a:chOff x="5143504" y="928670"/>
                <a:chExt cx="2214578" cy="857256"/>
              </a:xfrm>
            </p:grpSpPr>
            <p:sp>
              <p:nvSpPr>
                <p:cNvPr id="30" name="مستطيل مستدير الزوايا 8"/>
                <p:cNvSpPr/>
                <p:nvPr/>
              </p:nvSpPr>
              <p:spPr>
                <a:xfrm>
                  <a:off x="5143536" y="928670"/>
                  <a:ext cx="2214546" cy="85725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31" name="مربع نص 11"/>
                <p:cNvSpPr txBox="1"/>
                <p:nvPr/>
              </p:nvSpPr>
              <p:spPr>
                <a:xfrm>
                  <a:off x="5143504" y="928670"/>
                  <a:ext cx="2143140" cy="369332"/>
                </a:xfrm>
                <a:prstGeom prst="rect">
                  <a:avLst/>
                </a:prstGeom>
                <a:noFill/>
              </p:spPr>
              <p:txBody>
                <a:bodyPr wrap="square" rtlCol="1">
                  <a:spAutoFit/>
                </a:bodyPr>
                <a:lstStyle/>
                <a:p>
                  <a:pPr algn="ctr"/>
                  <a:r>
                    <a:rPr lang="ar-EG" dirty="0" smtClean="0"/>
                    <a:t>فترة التنفيذ</a:t>
                  </a:r>
                  <a:endParaRPr lang="ar-EG" dirty="0"/>
                </a:p>
              </p:txBody>
            </p:sp>
            <p:sp>
              <p:nvSpPr>
                <p:cNvPr id="32" name="مستطيل ذو زاويتين مستديرتين في نفس الجانب 12"/>
                <p:cNvSpPr/>
                <p:nvPr/>
              </p:nvSpPr>
              <p:spPr>
                <a:xfrm>
                  <a:off x="6286512" y="1414222"/>
                  <a:ext cx="928694" cy="357190"/>
                </a:xfrm>
                <a:prstGeom prst="round2SameRect">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ar-EG" dirty="0" smtClean="0"/>
                    <a:t>البداية</a:t>
                  </a:r>
                  <a:endParaRPr lang="ar-EG" dirty="0"/>
                </a:p>
              </p:txBody>
            </p:sp>
            <p:sp>
              <p:nvSpPr>
                <p:cNvPr id="33" name="مستطيل ذو زاويتين مستديرتين في نفس الجانب 13"/>
                <p:cNvSpPr/>
                <p:nvPr/>
              </p:nvSpPr>
              <p:spPr>
                <a:xfrm>
                  <a:off x="5286380" y="1414222"/>
                  <a:ext cx="928694" cy="357190"/>
                </a:xfrm>
                <a:prstGeom prst="round2SameRect">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ar-EG" dirty="0" smtClean="0"/>
                    <a:t>النهاية</a:t>
                  </a:r>
                  <a:endParaRPr lang="ar-EG" dirty="0"/>
                </a:p>
              </p:txBody>
            </p:sp>
          </p:grpSp>
          <p:sp>
            <p:nvSpPr>
              <p:cNvPr id="28" name="مستطيل مستدير الزوايا 27"/>
              <p:cNvSpPr/>
              <p:nvPr/>
            </p:nvSpPr>
            <p:spPr>
              <a:xfrm>
                <a:off x="2500298" y="928670"/>
                <a:ext cx="1070438" cy="857256"/>
              </a:xfrm>
              <a:prstGeom prst="roundRect">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1050" b="1" dirty="0"/>
                  <a:t>نسبة تقييم </a:t>
                </a:r>
                <a:r>
                  <a:rPr lang="ar-EG" sz="1050" b="1" dirty="0" err="1"/>
                  <a:t>ماتم</a:t>
                </a:r>
                <a:r>
                  <a:rPr lang="ar-EG" sz="1050" b="1" dirty="0"/>
                  <a:t> انجازه</a:t>
                </a:r>
                <a:endParaRPr lang="en-US" sz="1050" dirty="0"/>
              </a:p>
              <a:p>
                <a:r>
                  <a:rPr lang="ar-EG" sz="1050" b="1" dirty="0"/>
                  <a:t>(0-100%)</a:t>
                </a:r>
                <a:endParaRPr lang="en-US" sz="1050" dirty="0"/>
              </a:p>
            </p:txBody>
          </p:sp>
          <p:sp>
            <p:nvSpPr>
              <p:cNvPr id="29" name="مستطيل مستدير الزوايا 15"/>
              <p:cNvSpPr/>
              <p:nvPr/>
            </p:nvSpPr>
            <p:spPr>
              <a:xfrm>
                <a:off x="71406" y="928670"/>
                <a:ext cx="1415346" cy="857256"/>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b="1" dirty="0" smtClean="0"/>
                  <a:t>ملاحظات</a:t>
                </a:r>
              </a:p>
              <a:p>
                <a:pPr algn="ctr"/>
                <a:r>
                  <a:rPr lang="ar-EG" sz="1100" b="1" dirty="0"/>
                  <a:t>أدلة وشواهد</a:t>
                </a:r>
                <a:endParaRPr lang="en-US" sz="1100" dirty="0"/>
              </a:p>
            </p:txBody>
          </p:sp>
        </p:grpSp>
        <p:grpSp>
          <p:nvGrpSpPr>
            <p:cNvPr id="7" name="مجموعة 41"/>
            <p:cNvGrpSpPr/>
            <p:nvPr/>
          </p:nvGrpSpPr>
          <p:grpSpPr>
            <a:xfrm>
              <a:off x="27896" y="1928802"/>
              <a:ext cx="9032416" cy="3429024"/>
              <a:chOff x="27896" y="1571612"/>
              <a:chExt cx="9032416" cy="3429024"/>
            </a:xfrm>
          </p:grpSpPr>
          <p:sp>
            <p:nvSpPr>
              <p:cNvPr id="10" name="مربع نص 9"/>
              <p:cNvSpPr txBox="1"/>
              <p:nvPr/>
            </p:nvSpPr>
            <p:spPr>
              <a:xfrm>
                <a:off x="6845766" y="1643050"/>
                <a:ext cx="2214546" cy="1077218"/>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pPr algn="ctr"/>
                <a:r>
                  <a:rPr lang="ar-EG" sz="1600" b="1" dirty="0">
                    <a:latin typeface="Times New Roman" pitchFamily="18" charset="0"/>
                    <a:cs typeface="Times New Roman" pitchFamily="18" charset="0"/>
                  </a:rPr>
                  <a:t>   </a:t>
                </a:r>
                <a:r>
                  <a:rPr lang="ar-EG" sz="1600" b="1" dirty="0" smtClean="0">
                    <a:latin typeface="Times New Roman" pitchFamily="18" charset="0"/>
                    <a:cs typeface="Times New Roman" pitchFamily="18" charset="0"/>
                  </a:rPr>
                  <a:t>صورة </a:t>
                </a:r>
                <a:r>
                  <a:rPr lang="ar-EG" sz="1600" b="1" dirty="0">
                    <a:latin typeface="Times New Roman" pitchFamily="18" charset="0"/>
                    <a:cs typeface="Times New Roman" pitchFamily="18" charset="0"/>
                  </a:rPr>
                  <a:t>أولية من  </a:t>
                </a:r>
              </a:p>
              <a:p>
                <a:pPr algn="ctr"/>
                <a:r>
                  <a:rPr lang="ar-EG" sz="1600" b="1" dirty="0">
                    <a:latin typeface="Times New Roman" pitchFamily="18" charset="0"/>
                    <a:cs typeface="Times New Roman" pitchFamily="18" charset="0"/>
                  </a:rPr>
                  <a:t>        المكافئ (2) لاختبار المهارات </a:t>
                </a:r>
                <a:r>
                  <a:rPr lang="ar-EG" sz="1600" b="1" dirty="0" smtClean="0">
                    <a:latin typeface="Times New Roman" pitchFamily="18" charset="0"/>
                    <a:cs typeface="Times New Roman" pitchFamily="18" charset="0"/>
                  </a:rPr>
                  <a:t>الرياضية</a:t>
                </a:r>
              </a:p>
              <a:p>
                <a:pPr algn="ctr"/>
                <a:r>
                  <a:rPr lang="ar-EG" sz="1600" b="1" dirty="0">
                    <a:latin typeface="Times New Roman" pitchFamily="18" charset="0"/>
                    <a:cs typeface="Times New Roman" pitchFamily="18" charset="0"/>
                  </a:rPr>
                  <a:t> </a:t>
                </a:r>
                <a:r>
                  <a:rPr lang="ar-EG" sz="1600" b="1" dirty="0" smtClean="0">
                    <a:latin typeface="Times New Roman" pitchFamily="18" charset="0"/>
                    <a:cs typeface="Times New Roman" pitchFamily="18" charset="0"/>
                  </a:rPr>
                  <a:t>   </a:t>
                </a:r>
                <a:r>
                  <a:rPr lang="ar-EG" sz="1600" b="1" dirty="0">
                    <a:latin typeface="Times New Roman" pitchFamily="18" charset="0"/>
                    <a:cs typeface="Times New Roman" pitchFamily="18" charset="0"/>
                  </a:rPr>
                  <a:t>(تخصصات أدبية) :</a:t>
                </a:r>
                <a:endParaRPr lang="en-US" sz="1600" b="1" dirty="0">
                  <a:latin typeface="Times New Roman" pitchFamily="18" charset="0"/>
                  <a:cs typeface="Times New Roman" pitchFamily="18" charset="0"/>
                </a:endParaRPr>
              </a:p>
            </p:txBody>
          </p:sp>
          <p:grpSp>
            <p:nvGrpSpPr>
              <p:cNvPr id="8" name="مجموعة 29"/>
              <p:cNvGrpSpPr/>
              <p:nvPr/>
            </p:nvGrpSpPr>
            <p:grpSpPr>
              <a:xfrm>
                <a:off x="4643438" y="1643050"/>
                <a:ext cx="2058320" cy="2286016"/>
                <a:chOff x="4657952" y="428604"/>
                <a:chExt cx="2058320" cy="2286016"/>
              </a:xfrm>
            </p:grpSpPr>
            <p:sp>
              <p:nvSpPr>
                <p:cNvPr id="20" name="مستطيل مستدير الزوايا 19"/>
                <p:cNvSpPr/>
                <p:nvPr/>
              </p:nvSpPr>
              <p:spPr>
                <a:xfrm>
                  <a:off x="5729522" y="428604"/>
                  <a:ext cx="985618"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l" rtl="0"/>
                  <a:r>
                    <a:rPr lang="ar-EG" sz="1100" b="1" dirty="0" smtClean="0"/>
                    <a:t>2010/12/1</a:t>
                  </a:r>
                  <a:endParaRPr lang="en-US" sz="1100" dirty="0"/>
                </a:p>
              </p:txBody>
            </p:sp>
            <p:sp>
              <p:nvSpPr>
                <p:cNvPr id="21" name="مستطيل مستدير الزوايا 20"/>
                <p:cNvSpPr/>
                <p:nvPr/>
              </p:nvSpPr>
              <p:spPr>
                <a:xfrm>
                  <a:off x="4657952" y="428604"/>
                  <a:ext cx="1071570"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l" rtl="0"/>
                  <a:r>
                    <a:rPr lang="ar-EG" sz="1100" b="1" dirty="0" smtClean="0"/>
                    <a:t>2010/12/21</a:t>
                  </a:r>
                  <a:endParaRPr lang="en-US" sz="1100" dirty="0"/>
                </a:p>
              </p:txBody>
            </p:sp>
            <p:sp>
              <p:nvSpPr>
                <p:cNvPr id="22" name="مستطيل مستدير الزوايا 21"/>
                <p:cNvSpPr/>
                <p:nvPr/>
              </p:nvSpPr>
              <p:spPr>
                <a:xfrm>
                  <a:off x="5730654" y="2357430"/>
                  <a:ext cx="985618"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l" rtl="0"/>
                  <a:r>
                    <a:rPr lang="ar-EG" sz="1100" b="1" dirty="0" smtClean="0"/>
                    <a:t>2010/12/1</a:t>
                  </a:r>
                  <a:endParaRPr lang="en-US" sz="1100" dirty="0"/>
                </a:p>
              </p:txBody>
            </p:sp>
            <p:sp>
              <p:nvSpPr>
                <p:cNvPr id="23" name="مستطيل مستدير الزوايا 22"/>
                <p:cNvSpPr/>
                <p:nvPr/>
              </p:nvSpPr>
              <p:spPr>
                <a:xfrm>
                  <a:off x="4659084" y="2357430"/>
                  <a:ext cx="1071570"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l" rtl="0"/>
                  <a:r>
                    <a:rPr lang="ar-EG" sz="1100" b="1" dirty="0" smtClean="0"/>
                    <a:t>2010/12/21</a:t>
                  </a:r>
                  <a:endParaRPr lang="en-US" sz="1100" dirty="0"/>
                </a:p>
              </p:txBody>
            </p:sp>
          </p:grpSp>
          <p:sp>
            <p:nvSpPr>
              <p:cNvPr id="12" name="مستطيل مستدير الزوايا 11"/>
              <p:cNvSpPr/>
              <p:nvPr/>
            </p:nvSpPr>
            <p:spPr>
              <a:xfrm>
                <a:off x="3570736" y="1571612"/>
                <a:ext cx="928694" cy="1428760"/>
              </a:xfrm>
              <a:prstGeom prst="round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sp>
            <p:nvSpPr>
              <p:cNvPr id="13" name="مستطيل مستدير الزوايا 12"/>
              <p:cNvSpPr/>
              <p:nvPr/>
            </p:nvSpPr>
            <p:spPr>
              <a:xfrm>
                <a:off x="2484652" y="1571612"/>
                <a:ext cx="928694" cy="1428760"/>
              </a:xfrm>
              <a:prstGeom prst="roundRect">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sp>
            <p:nvSpPr>
              <p:cNvPr id="14" name="مستطيل مستدير الزوايا 13"/>
              <p:cNvSpPr/>
              <p:nvPr/>
            </p:nvSpPr>
            <p:spPr>
              <a:xfrm>
                <a:off x="1784786" y="2071678"/>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4</a:t>
                </a:r>
                <a:endParaRPr lang="ar-EG" sz="900" b="1" dirty="0">
                  <a:solidFill>
                    <a:schemeClr val="bg1"/>
                  </a:solidFill>
                  <a:latin typeface="Times New Roman" pitchFamily="18" charset="0"/>
                  <a:cs typeface="Times New Roman" pitchFamily="18" charset="0"/>
                </a:endParaRPr>
              </a:p>
            </p:txBody>
          </p:sp>
          <p:sp>
            <p:nvSpPr>
              <p:cNvPr id="15" name="مستطيل مستدير الزوايا 14"/>
              <p:cNvSpPr/>
              <p:nvPr/>
            </p:nvSpPr>
            <p:spPr>
              <a:xfrm>
                <a:off x="27896" y="1643050"/>
                <a:ext cx="1400832" cy="1428760"/>
              </a:xfrm>
              <a:prstGeom prst="roundRect">
                <a:avLst>
                  <a:gd name="adj" fmla="val 0"/>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EG" sz="1200" dirty="0">
                    <a:cs typeface="AdvertisingBold" pitchFamily="2" charset="-78"/>
                  </a:rPr>
                  <a:t>اختبار المهارات الرياضية (تخصصات أدبية) (مكافئ2) في صورته الأولية جاهز للتحكيم والمراجعة .</a:t>
                </a:r>
                <a:endParaRPr lang="en-US" sz="1200" dirty="0">
                  <a:cs typeface="AdvertisingBold" pitchFamily="2" charset="-78"/>
                </a:endParaRPr>
              </a:p>
            </p:txBody>
          </p:sp>
          <p:sp>
            <p:nvSpPr>
              <p:cNvPr id="16" name="مستطيل مستدير الزوايا 15"/>
              <p:cNvSpPr/>
              <p:nvPr/>
            </p:nvSpPr>
            <p:spPr>
              <a:xfrm>
                <a:off x="3571868" y="3500438"/>
                <a:ext cx="928694" cy="1428760"/>
              </a:xfrm>
              <a:prstGeom prst="round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sp>
            <p:nvSpPr>
              <p:cNvPr id="17" name="مستطيل مستدير الزوايا 16"/>
              <p:cNvSpPr/>
              <p:nvPr/>
            </p:nvSpPr>
            <p:spPr>
              <a:xfrm>
                <a:off x="2485784" y="3500438"/>
                <a:ext cx="928694" cy="1428760"/>
              </a:xfrm>
              <a:prstGeom prst="roundRect">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sp>
            <p:nvSpPr>
              <p:cNvPr id="18" name="مستطيل مستدير الزوايا 17"/>
              <p:cNvSpPr/>
              <p:nvPr/>
            </p:nvSpPr>
            <p:spPr>
              <a:xfrm>
                <a:off x="1785918" y="4000504"/>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4</a:t>
                </a:r>
                <a:endParaRPr lang="ar-EG" sz="900" b="1" dirty="0">
                  <a:solidFill>
                    <a:schemeClr val="bg1"/>
                  </a:solidFill>
                  <a:latin typeface="Times New Roman" pitchFamily="18" charset="0"/>
                  <a:cs typeface="Times New Roman" pitchFamily="18" charset="0"/>
                </a:endParaRPr>
              </a:p>
            </p:txBody>
          </p:sp>
          <p:sp>
            <p:nvSpPr>
              <p:cNvPr id="19" name="مستطيل مستدير الزوايا 18"/>
              <p:cNvSpPr/>
              <p:nvPr/>
            </p:nvSpPr>
            <p:spPr>
              <a:xfrm>
                <a:off x="29028" y="3571876"/>
                <a:ext cx="1400832" cy="1428760"/>
              </a:xfrm>
              <a:prstGeom prst="roundRect">
                <a:avLst>
                  <a:gd name="adj" fmla="val 0"/>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EG" sz="1200" dirty="0">
                    <a:cs typeface="AdvertisingBold" pitchFamily="2" charset="-78"/>
                  </a:rPr>
                  <a:t>اختبار المهارات الرياضية (تخصصات علمية) (مكافئ2) في صورته الأولية جاهز للتحكيم والمراجعة .</a:t>
                </a:r>
                <a:endParaRPr lang="en-US" sz="1200" dirty="0">
                  <a:cs typeface="AdvertisingBold" pitchFamily="2" charset="-78"/>
                </a:endParaRPr>
              </a:p>
            </p:txBody>
          </p:sp>
        </p:grpSp>
        <p:sp>
          <p:nvSpPr>
            <p:cNvPr id="9" name="مستطيل 8"/>
            <p:cNvSpPr/>
            <p:nvPr/>
          </p:nvSpPr>
          <p:spPr>
            <a:xfrm>
              <a:off x="0" y="5786454"/>
              <a:ext cx="9144000" cy="107154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dirty="0" smtClean="0">
                  <a:cs typeface="AF_Taif Normal" pitchFamily="2" charset="-78"/>
                </a:rPr>
                <a:t>ملخص مخرجات المشروع</a:t>
              </a:r>
              <a:endParaRPr lang="en-US" sz="2800" dirty="0" smtClean="0">
                <a:cs typeface="AF_Taif Normal" pitchFamily="2" charset="-78"/>
              </a:endParaRPr>
            </a:p>
          </p:txBody>
        </p:sp>
      </p:grpSp>
      <p:grpSp>
        <p:nvGrpSpPr>
          <p:cNvPr id="11" name="مجموعة 33"/>
          <p:cNvGrpSpPr/>
          <p:nvPr/>
        </p:nvGrpSpPr>
        <p:grpSpPr>
          <a:xfrm>
            <a:off x="8501090" y="1988098"/>
            <a:ext cx="472170" cy="461665"/>
            <a:chOff x="8572528" y="1988098"/>
            <a:chExt cx="472170" cy="461665"/>
          </a:xfrm>
        </p:grpSpPr>
        <p:sp>
          <p:nvSpPr>
            <p:cNvPr id="35" name="مستطيل ذو زاويتين مستديرتين في نفس الجانب 34"/>
            <p:cNvSpPr/>
            <p:nvPr/>
          </p:nvSpPr>
          <p:spPr>
            <a:xfrm flipV="1">
              <a:off x="8572528" y="2000240"/>
              <a:ext cx="472170" cy="42862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p>
          </p:txBody>
        </p:sp>
        <p:sp>
          <p:nvSpPr>
            <p:cNvPr id="36" name="مربع نص 35"/>
            <p:cNvSpPr txBox="1"/>
            <p:nvPr/>
          </p:nvSpPr>
          <p:spPr>
            <a:xfrm>
              <a:off x="8614938" y="1988098"/>
              <a:ext cx="357190" cy="461665"/>
            </a:xfrm>
            <a:prstGeom prst="rect">
              <a:avLst/>
            </a:prstGeom>
            <a:noFill/>
          </p:spPr>
          <p:txBody>
            <a:bodyPr wrap="square" rtlCol="1">
              <a:spAutoFit/>
            </a:bodyPr>
            <a:lstStyle/>
            <a:p>
              <a:r>
                <a:rPr lang="ar-EG" sz="2400" dirty="0" smtClean="0">
                  <a:latin typeface="Times New Roman" pitchFamily="18" charset="0"/>
                  <a:cs typeface="Times New Roman" pitchFamily="18" charset="0"/>
                </a:rPr>
                <a:t>7</a:t>
              </a:r>
              <a:endParaRPr lang="ar-EG" sz="2400" dirty="0">
                <a:latin typeface="Times New Roman" pitchFamily="18" charset="0"/>
                <a:cs typeface="Times New Roman" pitchFamily="18" charset="0"/>
              </a:endParaRPr>
            </a:p>
          </p:txBody>
        </p:sp>
      </p:grpSp>
      <p:cxnSp>
        <p:nvCxnSpPr>
          <p:cNvPr id="37" name="رابط مستقيم 36"/>
          <p:cNvCxnSpPr/>
          <p:nvPr/>
        </p:nvCxnSpPr>
        <p:spPr>
          <a:xfrm rot="10800000">
            <a:off x="0" y="3643314"/>
            <a:ext cx="9144000" cy="1588"/>
          </a:xfrm>
          <a:prstGeom prst="line">
            <a:avLst/>
          </a:prstGeom>
          <a:ln/>
          <a:effectLst/>
        </p:spPr>
        <p:style>
          <a:lnRef idx="3">
            <a:schemeClr val="dk1"/>
          </a:lnRef>
          <a:fillRef idx="0">
            <a:schemeClr val="dk1"/>
          </a:fillRef>
          <a:effectRef idx="2">
            <a:schemeClr val="dk1"/>
          </a:effectRef>
          <a:fontRef idx="minor">
            <a:schemeClr val="tx1"/>
          </a:fontRef>
        </p:style>
      </p:cxnSp>
      <p:sp>
        <p:nvSpPr>
          <p:cNvPr id="38" name="مربع نص 37"/>
          <p:cNvSpPr txBox="1"/>
          <p:nvPr/>
        </p:nvSpPr>
        <p:spPr>
          <a:xfrm>
            <a:off x="6858016" y="3786190"/>
            <a:ext cx="2214546" cy="1077218"/>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pPr algn="ctr"/>
            <a:r>
              <a:rPr lang="ar-EG" sz="1600" b="1" dirty="0" smtClean="0">
                <a:latin typeface="Times New Roman" pitchFamily="18" charset="0"/>
                <a:cs typeface="Times New Roman" pitchFamily="18" charset="0"/>
              </a:rPr>
              <a:t>      </a:t>
            </a:r>
            <a:r>
              <a:rPr lang="ar-EG" sz="1600" b="1" dirty="0">
                <a:latin typeface="Times New Roman" pitchFamily="18" charset="0"/>
                <a:cs typeface="Times New Roman" pitchFamily="18" charset="0"/>
              </a:rPr>
              <a:t>صورة أولية من  </a:t>
            </a:r>
          </a:p>
          <a:p>
            <a:pPr algn="ctr" rtl="0"/>
            <a:r>
              <a:rPr lang="ar-EG" sz="1600" b="1" dirty="0">
                <a:latin typeface="Times New Roman" pitchFamily="18" charset="0"/>
                <a:cs typeface="Times New Roman" pitchFamily="18" charset="0"/>
              </a:rPr>
              <a:t>        المكافئ (2) لاختبار المهارات الرياضية </a:t>
            </a:r>
            <a:endParaRPr lang="ar-EG" sz="1600" b="1" dirty="0" smtClean="0">
              <a:latin typeface="Times New Roman" pitchFamily="18" charset="0"/>
              <a:cs typeface="Times New Roman" pitchFamily="18" charset="0"/>
            </a:endParaRPr>
          </a:p>
          <a:p>
            <a:pPr algn="ctr" rtl="0"/>
            <a:r>
              <a:rPr lang="ar-EG" sz="1600" b="1" dirty="0" smtClean="0">
                <a:latin typeface="Times New Roman" pitchFamily="18" charset="0"/>
                <a:cs typeface="Times New Roman" pitchFamily="18" charset="0"/>
              </a:rPr>
              <a:t>(</a:t>
            </a:r>
            <a:r>
              <a:rPr lang="ar-EG" sz="1600" b="1" dirty="0">
                <a:latin typeface="Times New Roman" pitchFamily="18" charset="0"/>
                <a:cs typeface="Times New Roman" pitchFamily="18" charset="0"/>
              </a:rPr>
              <a:t>تخصصات علمية) :</a:t>
            </a:r>
            <a:endParaRPr lang="en-US" sz="1600" b="1" dirty="0">
              <a:latin typeface="Times New Roman" pitchFamily="18" charset="0"/>
              <a:cs typeface="Times New Roman" pitchFamily="18" charset="0"/>
            </a:endParaRPr>
          </a:p>
        </p:txBody>
      </p:sp>
      <p:grpSp>
        <p:nvGrpSpPr>
          <p:cNvPr id="27" name="مجموعة 38"/>
          <p:cNvGrpSpPr/>
          <p:nvPr/>
        </p:nvGrpSpPr>
        <p:grpSpPr>
          <a:xfrm>
            <a:off x="8501090" y="3786190"/>
            <a:ext cx="472170" cy="461665"/>
            <a:chOff x="8572528" y="1988098"/>
            <a:chExt cx="472170" cy="461665"/>
          </a:xfrm>
        </p:grpSpPr>
        <p:sp>
          <p:nvSpPr>
            <p:cNvPr id="40" name="مستطيل ذو زاويتين مستديرتين في نفس الجانب 39"/>
            <p:cNvSpPr/>
            <p:nvPr/>
          </p:nvSpPr>
          <p:spPr>
            <a:xfrm flipV="1">
              <a:off x="8572528" y="2000240"/>
              <a:ext cx="472170" cy="42862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p>
          </p:txBody>
        </p:sp>
        <p:sp>
          <p:nvSpPr>
            <p:cNvPr id="41" name="مربع نص 40"/>
            <p:cNvSpPr txBox="1"/>
            <p:nvPr/>
          </p:nvSpPr>
          <p:spPr>
            <a:xfrm>
              <a:off x="8614938" y="1988098"/>
              <a:ext cx="357190" cy="461665"/>
            </a:xfrm>
            <a:prstGeom prst="rect">
              <a:avLst/>
            </a:prstGeom>
            <a:noFill/>
          </p:spPr>
          <p:txBody>
            <a:bodyPr wrap="square" rtlCol="1">
              <a:spAutoFit/>
            </a:bodyPr>
            <a:lstStyle/>
            <a:p>
              <a:r>
                <a:rPr lang="ar-EG" sz="2400" dirty="0" smtClean="0">
                  <a:latin typeface="Times New Roman" pitchFamily="18" charset="0"/>
                  <a:cs typeface="Times New Roman" pitchFamily="18" charset="0"/>
                </a:rPr>
                <a:t>8</a:t>
              </a:r>
              <a:endParaRPr lang="ar-EG" sz="2400" dirty="0">
                <a:latin typeface="Times New Roman" pitchFamily="18" charset="0"/>
                <a:cs typeface="Times New Roman" pitchFamily="18"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3"/>
          <p:cNvGrpSpPr/>
          <p:nvPr/>
        </p:nvGrpSpPr>
        <p:grpSpPr>
          <a:xfrm>
            <a:off x="0" y="71414"/>
            <a:ext cx="9144000" cy="6786586"/>
            <a:chOff x="0" y="71414"/>
            <a:chExt cx="9144000" cy="6786586"/>
          </a:xfrm>
        </p:grpSpPr>
        <p:sp>
          <p:nvSpPr>
            <p:cNvPr id="5" name="مستطيل 4"/>
            <p:cNvSpPr/>
            <p:nvPr/>
          </p:nvSpPr>
          <p:spPr>
            <a:xfrm>
              <a:off x="0" y="142852"/>
              <a:ext cx="9144000" cy="571504"/>
            </a:xfrm>
            <a:prstGeom prst="rect">
              <a:avLst/>
            </a:prstGeom>
          </p:spPr>
          <p:style>
            <a:lnRef idx="1">
              <a:schemeClr val="accent6"/>
            </a:lnRef>
            <a:fillRef idx="3">
              <a:schemeClr val="accent6"/>
            </a:fillRef>
            <a:effectRef idx="2">
              <a:schemeClr val="accent6"/>
            </a:effectRef>
            <a:fontRef idx="minor">
              <a:schemeClr val="lt1"/>
            </a:fontRef>
          </p:style>
          <p:txBody>
            <a:bodyPr rtlCol="1" anchor="ctr"/>
            <a:lstStyle/>
            <a:p>
              <a:endParaRPr lang="en-US" sz="2400" dirty="0">
                <a:cs typeface="AF_Taif Normal" pitchFamily="2" charset="-78"/>
              </a:endParaRPr>
            </a:p>
          </p:txBody>
        </p:sp>
        <p:sp>
          <p:nvSpPr>
            <p:cNvPr id="6" name="Rectangle 1"/>
            <p:cNvSpPr>
              <a:spLocks noChangeArrowheads="1"/>
            </p:cNvSpPr>
            <p:nvPr/>
          </p:nvSpPr>
          <p:spPr bwMode="auto">
            <a:xfrm>
              <a:off x="71406" y="71414"/>
              <a:ext cx="8858280" cy="400061"/>
            </a:xfrm>
            <a:prstGeom prst="rect">
              <a:avLst/>
            </a:prstGeom>
            <a:noFill/>
            <a:ln w="9525">
              <a:noFill/>
              <a:miter lim="800000"/>
              <a:headEnd/>
              <a:tailEnd/>
            </a:ln>
            <a:effectLst/>
          </p:spPr>
          <p:txBody>
            <a:bodyPr vert="horz" wrap="square" lIns="91440" tIns="152352" rIns="91440" bIns="0" numCol="1" anchor="ctr" anchorCtr="0" compatLnSpc="1">
              <a:prstTxWarp prst="textNoShape">
                <a:avLst/>
              </a:prstTxWarp>
              <a:spAutoFit/>
            </a:bodyPr>
            <a:lstStyle/>
            <a:p>
              <a:pPr algn="justLow" fontAlgn="base">
                <a:spcBef>
                  <a:spcPct val="0"/>
                </a:spcBef>
                <a:spcAft>
                  <a:spcPct val="0"/>
                </a:spcAft>
              </a:pPr>
              <a:r>
                <a:rPr lang="ar-EG" sz="1600" dirty="0">
                  <a:solidFill>
                    <a:schemeClr val="bg1"/>
                  </a:solidFill>
                  <a:latin typeface="Calibri" pitchFamily="34" charset="0"/>
                  <a:ea typeface="Times New Roman" pitchFamily="18" charset="0"/>
                  <a:cs typeface="AdvertisingBold" pitchFamily="2" charset="-78"/>
                </a:rPr>
                <a:t>تفاصيل المخرجات خلال الفترة من </a:t>
              </a:r>
              <a:r>
                <a:rPr lang="ar-EG" sz="1600" dirty="0" smtClean="0">
                  <a:solidFill>
                    <a:schemeClr val="bg1"/>
                  </a:solidFill>
                  <a:latin typeface="Calibri" pitchFamily="34" charset="0"/>
                  <a:ea typeface="Times New Roman" pitchFamily="18" charset="0"/>
                  <a:cs typeface="AdvertisingBold" pitchFamily="2" charset="-78"/>
                </a:rPr>
                <a:t>2010/10/1 </a:t>
              </a:r>
              <a:r>
                <a:rPr lang="ar-EG" sz="1600" dirty="0">
                  <a:solidFill>
                    <a:schemeClr val="bg1"/>
                  </a:solidFill>
                  <a:latin typeface="Calibri" pitchFamily="34" charset="0"/>
                  <a:ea typeface="Times New Roman" pitchFamily="18" charset="0"/>
                  <a:cs typeface="AdvertisingBold" pitchFamily="2" charset="-78"/>
                </a:rPr>
                <a:t>– </a:t>
              </a:r>
              <a:r>
                <a:rPr lang="ar-EG" sz="1600" dirty="0" smtClean="0">
                  <a:solidFill>
                    <a:schemeClr val="bg1"/>
                  </a:solidFill>
                  <a:latin typeface="Calibri" pitchFamily="34" charset="0"/>
                  <a:ea typeface="Times New Roman" pitchFamily="18" charset="0"/>
                  <a:cs typeface="AdvertisingBold" pitchFamily="2" charset="-78"/>
                </a:rPr>
                <a:t>2010/12/31</a:t>
              </a:r>
              <a:r>
                <a:rPr kumimoji="0" lang="ar-EG" sz="1600" i="0" u="none" strike="noStrike" cap="none" normalizeH="0" baseline="0" dirty="0" smtClean="0">
                  <a:ln>
                    <a:noFill/>
                  </a:ln>
                  <a:solidFill>
                    <a:schemeClr val="bg1"/>
                  </a:solidFill>
                  <a:effectLst/>
                  <a:latin typeface="Calibri" pitchFamily="34" charset="0"/>
                  <a:ea typeface="Times New Roman" pitchFamily="18" charset="0"/>
                  <a:cs typeface="AdvertisingBold" pitchFamily="2" charset="-78"/>
                </a:rPr>
                <a:t>المخرجات المناظرة للهدف رقم (2)</a:t>
              </a:r>
              <a:r>
                <a:rPr kumimoji="0" lang="ar-EG" sz="1600" i="0" u="none" strike="noStrike" cap="none" normalizeH="0" dirty="0" smtClean="0">
                  <a:ln>
                    <a:noFill/>
                  </a:ln>
                  <a:solidFill>
                    <a:schemeClr val="bg1"/>
                  </a:solidFill>
                  <a:effectLst/>
                  <a:latin typeface="Calibri" pitchFamily="34" charset="0"/>
                  <a:ea typeface="Times New Roman" pitchFamily="18" charset="0"/>
                  <a:cs typeface="AdvertisingBold" pitchFamily="2" charset="-78"/>
                </a:rPr>
                <a:t> :</a:t>
              </a:r>
              <a:endParaRPr kumimoji="0" lang="ar-EG" sz="1600" i="0" u="none" strike="noStrike" cap="none" normalizeH="0" baseline="0" dirty="0" smtClean="0">
                <a:ln>
                  <a:noFill/>
                </a:ln>
                <a:solidFill>
                  <a:schemeClr val="bg1"/>
                </a:solidFill>
                <a:effectLst/>
                <a:latin typeface="Arial" pitchFamily="34" charset="0"/>
                <a:cs typeface="AdvertisingBold" pitchFamily="2" charset="-78"/>
              </a:endParaRPr>
            </a:p>
          </p:txBody>
        </p:sp>
        <p:grpSp>
          <p:nvGrpSpPr>
            <p:cNvPr id="3" name="مجموعة 42"/>
            <p:cNvGrpSpPr/>
            <p:nvPr/>
          </p:nvGrpSpPr>
          <p:grpSpPr>
            <a:xfrm>
              <a:off x="27864" y="928670"/>
              <a:ext cx="9072594" cy="857256"/>
              <a:chOff x="71406" y="928670"/>
              <a:chExt cx="9072594" cy="857256"/>
            </a:xfrm>
          </p:grpSpPr>
          <p:sp>
            <p:nvSpPr>
              <p:cNvPr id="24" name="مستطيل مستدير الزوايا 7"/>
              <p:cNvSpPr/>
              <p:nvPr/>
            </p:nvSpPr>
            <p:spPr>
              <a:xfrm>
                <a:off x="6929454" y="928670"/>
                <a:ext cx="2214546" cy="857256"/>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EG" sz="2400" dirty="0">
                    <a:cs typeface="AF_Taif Normal" pitchFamily="2" charset="-78"/>
                  </a:rPr>
                  <a:t>المخرجات</a:t>
                </a:r>
              </a:p>
            </p:txBody>
          </p:sp>
          <p:sp>
            <p:nvSpPr>
              <p:cNvPr id="25" name="مستطيل مستدير الزوايا 24"/>
              <p:cNvSpPr/>
              <p:nvPr/>
            </p:nvSpPr>
            <p:spPr>
              <a:xfrm>
                <a:off x="3571868" y="928670"/>
                <a:ext cx="1070438" cy="85725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050" b="1" dirty="0"/>
                  <a:t>نسبة الإنجاز المتوقع طبقا للإطار </a:t>
                </a:r>
                <a:r>
                  <a:rPr lang="ar-EG" sz="1050" b="1" dirty="0" err="1" smtClean="0"/>
                  <a:t>الزمنى</a:t>
                </a:r>
                <a:endParaRPr lang="en-US" sz="1050" dirty="0"/>
              </a:p>
            </p:txBody>
          </p:sp>
          <p:sp>
            <p:nvSpPr>
              <p:cNvPr id="26" name="مستطيل مستدير الزوايا 25"/>
              <p:cNvSpPr/>
              <p:nvPr/>
            </p:nvSpPr>
            <p:spPr>
              <a:xfrm>
                <a:off x="1500166" y="928670"/>
                <a:ext cx="986750" cy="85725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b="1" dirty="0" smtClean="0"/>
                  <a:t>المشاركين </a:t>
                </a:r>
                <a:r>
                  <a:rPr lang="ar-EG" sz="1100" b="1" dirty="0"/>
                  <a:t>في </a:t>
                </a:r>
                <a:r>
                  <a:rPr lang="ar-EG" sz="1100" b="1" dirty="0" smtClean="0"/>
                  <a:t>التنفيذ</a:t>
                </a:r>
                <a:endParaRPr lang="en-US" sz="1100" dirty="0"/>
              </a:p>
            </p:txBody>
          </p:sp>
          <p:grpSp>
            <p:nvGrpSpPr>
              <p:cNvPr id="4" name="مجموعة 17"/>
              <p:cNvGrpSpPr/>
              <p:nvPr/>
            </p:nvGrpSpPr>
            <p:grpSpPr>
              <a:xfrm>
                <a:off x="4643438" y="928670"/>
                <a:ext cx="2214578" cy="857256"/>
                <a:chOff x="5143504" y="928670"/>
                <a:chExt cx="2214578" cy="857256"/>
              </a:xfrm>
            </p:grpSpPr>
            <p:sp>
              <p:nvSpPr>
                <p:cNvPr id="30" name="مستطيل مستدير الزوايا 8"/>
                <p:cNvSpPr/>
                <p:nvPr/>
              </p:nvSpPr>
              <p:spPr>
                <a:xfrm>
                  <a:off x="5143536" y="928670"/>
                  <a:ext cx="2214546" cy="85725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31" name="مربع نص 11"/>
                <p:cNvSpPr txBox="1"/>
                <p:nvPr/>
              </p:nvSpPr>
              <p:spPr>
                <a:xfrm>
                  <a:off x="5143504" y="928670"/>
                  <a:ext cx="2143140" cy="369332"/>
                </a:xfrm>
                <a:prstGeom prst="rect">
                  <a:avLst/>
                </a:prstGeom>
                <a:noFill/>
              </p:spPr>
              <p:txBody>
                <a:bodyPr wrap="square" rtlCol="1">
                  <a:spAutoFit/>
                </a:bodyPr>
                <a:lstStyle/>
                <a:p>
                  <a:pPr algn="ctr"/>
                  <a:r>
                    <a:rPr lang="ar-EG" dirty="0" smtClean="0"/>
                    <a:t>فترة التنفيذ</a:t>
                  </a:r>
                  <a:endParaRPr lang="ar-EG" dirty="0"/>
                </a:p>
              </p:txBody>
            </p:sp>
            <p:sp>
              <p:nvSpPr>
                <p:cNvPr id="32" name="مستطيل ذو زاويتين مستديرتين في نفس الجانب 12"/>
                <p:cNvSpPr/>
                <p:nvPr/>
              </p:nvSpPr>
              <p:spPr>
                <a:xfrm>
                  <a:off x="6286512" y="1414222"/>
                  <a:ext cx="928694" cy="357190"/>
                </a:xfrm>
                <a:prstGeom prst="round2SameRect">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ar-EG" dirty="0" smtClean="0"/>
                    <a:t>البداية</a:t>
                  </a:r>
                  <a:endParaRPr lang="ar-EG" dirty="0"/>
                </a:p>
              </p:txBody>
            </p:sp>
            <p:sp>
              <p:nvSpPr>
                <p:cNvPr id="33" name="مستطيل ذو زاويتين مستديرتين في نفس الجانب 13"/>
                <p:cNvSpPr/>
                <p:nvPr/>
              </p:nvSpPr>
              <p:spPr>
                <a:xfrm>
                  <a:off x="5286380" y="1414222"/>
                  <a:ext cx="928694" cy="357190"/>
                </a:xfrm>
                <a:prstGeom prst="round2SameRect">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ar-EG" dirty="0" smtClean="0"/>
                    <a:t>النهاية</a:t>
                  </a:r>
                  <a:endParaRPr lang="ar-EG" dirty="0"/>
                </a:p>
              </p:txBody>
            </p:sp>
          </p:grpSp>
          <p:sp>
            <p:nvSpPr>
              <p:cNvPr id="28" name="مستطيل مستدير الزوايا 27"/>
              <p:cNvSpPr/>
              <p:nvPr/>
            </p:nvSpPr>
            <p:spPr>
              <a:xfrm>
                <a:off x="2500298" y="928670"/>
                <a:ext cx="1070438" cy="857256"/>
              </a:xfrm>
              <a:prstGeom prst="roundRect">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1050" b="1" dirty="0"/>
                  <a:t>نسبة تقييم </a:t>
                </a:r>
                <a:r>
                  <a:rPr lang="ar-EG" sz="1050" b="1" dirty="0" err="1"/>
                  <a:t>ماتم</a:t>
                </a:r>
                <a:r>
                  <a:rPr lang="ar-EG" sz="1050" b="1" dirty="0"/>
                  <a:t> انجازه</a:t>
                </a:r>
                <a:endParaRPr lang="en-US" sz="1050" dirty="0"/>
              </a:p>
              <a:p>
                <a:r>
                  <a:rPr lang="ar-EG" sz="1050" b="1" dirty="0"/>
                  <a:t>(0-100%)</a:t>
                </a:r>
                <a:endParaRPr lang="en-US" sz="1050" dirty="0"/>
              </a:p>
            </p:txBody>
          </p:sp>
          <p:sp>
            <p:nvSpPr>
              <p:cNvPr id="29" name="مستطيل مستدير الزوايا 15"/>
              <p:cNvSpPr/>
              <p:nvPr/>
            </p:nvSpPr>
            <p:spPr>
              <a:xfrm>
                <a:off x="71406" y="928670"/>
                <a:ext cx="1415346" cy="857256"/>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b="1" dirty="0" smtClean="0"/>
                  <a:t>ملاحظات</a:t>
                </a:r>
              </a:p>
              <a:p>
                <a:pPr algn="ctr"/>
                <a:r>
                  <a:rPr lang="ar-EG" sz="1100" b="1" dirty="0"/>
                  <a:t>أدلة وشواهد</a:t>
                </a:r>
                <a:endParaRPr lang="en-US" sz="1100" dirty="0"/>
              </a:p>
            </p:txBody>
          </p:sp>
        </p:grpSp>
        <p:grpSp>
          <p:nvGrpSpPr>
            <p:cNvPr id="7" name="مجموعة 41"/>
            <p:cNvGrpSpPr/>
            <p:nvPr/>
          </p:nvGrpSpPr>
          <p:grpSpPr>
            <a:xfrm>
              <a:off x="27896" y="1928802"/>
              <a:ext cx="9032416" cy="3429024"/>
              <a:chOff x="27896" y="1571612"/>
              <a:chExt cx="9032416" cy="3429024"/>
            </a:xfrm>
          </p:grpSpPr>
          <p:sp>
            <p:nvSpPr>
              <p:cNvPr id="10" name="مربع نص 9"/>
              <p:cNvSpPr txBox="1"/>
              <p:nvPr/>
            </p:nvSpPr>
            <p:spPr>
              <a:xfrm>
                <a:off x="6845766" y="1643050"/>
                <a:ext cx="2214546" cy="1077218"/>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pPr algn="ctr"/>
                <a:r>
                  <a:rPr lang="ar-EG" sz="1600" b="1" dirty="0" smtClean="0">
                    <a:latin typeface="Times New Roman" pitchFamily="18" charset="0"/>
                    <a:cs typeface="Times New Roman" pitchFamily="18" charset="0"/>
                  </a:rPr>
                  <a:t>          صورة </a:t>
                </a:r>
                <a:r>
                  <a:rPr lang="ar-EG" sz="1600" b="1" dirty="0">
                    <a:latin typeface="Times New Roman" pitchFamily="18" charset="0"/>
                    <a:cs typeface="Times New Roman" pitchFamily="18" charset="0"/>
                  </a:rPr>
                  <a:t>أولية من </a:t>
                </a:r>
                <a:endParaRPr lang="ar-EG" sz="1600" b="1" dirty="0" smtClean="0">
                  <a:latin typeface="Times New Roman" pitchFamily="18" charset="0"/>
                  <a:cs typeface="Times New Roman" pitchFamily="18" charset="0"/>
                </a:endParaRPr>
              </a:p>
              <a:p>
                <a:pPr algn="ctr"/>
                <a:r>
                  <a:rPr lang="ar-EG" sz="1600" b="1" dirty="0">
                    <a:latin typeface="Times New Roman" pitchFamily="18" charset="0"/>
                    <a:cs typeface="Times New Roman" pitchFamily="18" charset="0"/>
                  </a:rPr>
                  <a:t> </a:t>
                </a:r>
                <a:r>
                  <a:rPr lang="ar-EG" sz="1600" b="1" dirty="0" smtClean="0">
                    <a:latin typeface="Times New Roman" pitchFamily="18" charset="0"/>
                    <a:cs typeface="Times New Roman" pitchFamily="18" charset="0"/>
                  </a:rPr>
                  <a:t>          المكافئ </a:t>
                </a:r>
                <a:r>
                  <a:rPr lang="ar-EG" sz="1600" b="1" dirty="0">
                    <a:latin typeface="Times New Roman" pitchFamily="18" charset="0"/>
                    <a:cs typeface="Times New Roman" pitchFamily="18" charset="0"/>
                  </a:rPr>
                  <a:t>(2) لاختبار الاستعداد </a:t>
                </a:r>
                <a:r>
                  <a:rPr lang="ar-EG" sz="1600" b="1" dirty="0" smtClean="0">
                    <a:latin typeface="Times New Roman" pitchFamily="18" charset="0"/>
                    <a:cs typeface="Times New Roman" pitchFamily="18" charset="0"/>
                  </a:rPr>
                  <a:t>الأكاديمي</a:t>
                </a:r>
              </a:p>
              <a:p>
                <a:pPr algn="ctr"/>
                <a:r>
                  <a:rPr lang="ar-EG" sz="1600" b="1" dirty="0" smtClean="0">
                    <a:latin typeface="Times New Roman" pitchFamily="18" charset="0"/>
                    <a:cs typeface="Times New Roman" pitchFamily="18" charset="0"/>
                  </a:rPr>
                  <a:t> </a:t>
                </a:r>
                <a:r>
                  <a:rPr lang="ar-EG" sz="1600" b="1" dirty="0">
                    <a:latin typeface="Times New Roman" pitchFamily="18" charset="0"/>
                    <a:cs typeface="Times New Roman" pitchFamily="18" charset="0"/>
                  </a:rPr>
                  <a:t>لدراسة الطب :</a:t>
                </a:r>
                <a:endParaRPr lang="en-US" sz="1600" b="1" dirty="0">
                  <a:latin typeface="Times New Roman" pitchFamily="18" charset="0"/>
                  <a:cs typeface="Times New Roman" pitchFamily="18" charset="0"/>
                </a:endParaRPr>
              </a:p>
            </p:txBody>
          </p:sp>
          <p:grpSp>
            <p:nvGrpSpPr>
              <p:cNvPr id="8" name="مجموعة 29"/>
              <p:cNvGrpSpPr/>
              <p:nvPr/>
            </p:nvGrpSpPr>
            <p:grpSpPr>
              <a:xfrm>
                <a:off x="4643438" y="1643050"/>
                <a:ext cx="2058320" cy="2286016"/>
                <a:chOff x="4657952" y="428604"/>
                <a:chExt cx="2058320" cy="2286016"/>
              </a:xfrm>
            </p:grpSpPr>
            <p:sp>
              <p:nvSpPr>
                <p:cNvPr id="20" name="مستطيل مستدير الزوايا 19"/>
                <p:cNvSpPr/>
                <p:nvPr/>
              </p:nvSpPr>
              <p:spPr>
                <a:xfrm>
                  <a:off x="5729522" y="428604"/>
                  <a:ext cx="985618"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l" rtl="0"/>
                  <a:r>
                    <a:rPr lang="ar-EG" sz="1100" b="1" dirty="0" smtClean="0"/>
                    <a:t>2010/12/1</a:t>
                  </a:r>
                  <a:endParaRPr lang="en-US" sz="1100" dirty="0"/>
                </a:p>
              </p:txBody>
            </p:sp>
            <p:sp>
              <p:nvSpPr>
                <p:cNvPr id="21" name="مستطيل مستدير الزوايا 20"/>
                <p:cNvSpPr/>
                <p:nvPr/>
              </p:nvSpPr>
              <p:spPr>
                <a:xfrm>
                  <a:off x="4657952" y="428604"/>
                  <a:ext cx="1071570"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l" rtl="0"/>
                  <a:r>
                    <a:rPr lang="ar-EG" sz="1100" b="1" dirty="0" smtClean="0"/>
                    <a:t>2010/12/21</a:t>
                  </a:r>
                  <a:endParaRPr lang="en-US" sz="1100" dirty="0"/>
                </a:p>
              </p:txBody>
            </p:sp>
            <p:sp>
              <p:nvSpPr>
                <p:cNvPr id="22" name="مستطيل مستدير الزوايا 21"/>
                <p:cNvSpPr/>
                <p:nvPr/>
              </p:nvSpPr>
              <p:spPr>
                <a:xfrm>
                  <a:off x="5730654" y="2357430"/>
                  <a:ext cx="985618"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l" rtl="0"/>
                  <a:r>
                    <a:rPr lang="ar-EG" sz="1100" b="1" dirty="0" smtClean="0"/>
                    <a:t>2010/12/1</a:t>
                  </a:r>
                  <a:endParaRPr lang="en-US" sz="1100" dirty="0"/>
                </a:p>
              </p:txBody>
            </p:sp>
            <p:sp>
              <p:nvSpPr>
                <p:cNvPr id="23" name="مستطيل مستدير الزوايا 22"/>
                <p:cNvSpPr/>
                <p:nvPr/>
              </p:nvSpPr>
              <p:spPr>
                <a:xfrm>
                  <a:off x="4659084" y="2357430"/>
                  <a:ext cx="1071570"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l" rtl="0"/>
                  <a:r>
                    <a:rPr lang="ar-EG" sz="1100" b="1" dirty="0" smtClean="0"/>
                    <a:t>2010/12/21</a:t>
                  </a:r>
                  <a:endParaRPr lang="en-US" sz="1100" dirty="0"/>
                </a:p>
              </p:txBody>
            </p:sp>
          </p:grpSp>
          <p:sp>
            <p:nvSpPr>
              <p:cNvPr id="12" name="مستطيل مستدير الزوايا 11"/>
              <p:cNvSpPr/>
              <p:nvPr/>
            </p:nvSpPr>
            <p:spPr>
              <a:xfrm>
                <a:off x="3570736" y="1571612"/>
                <a:ext cx="928694" cy="1428760"/>
              </a:xfrm>
              <a:prstGeom prst="round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sp>
            <p:nvSpPr>
              <p:cNvPr id="13" name="مستطيل مستدير الزوايا 12"/>
              <p:cNvSpPr/>
              <p:nvPr/>
            </p:nvSpPr>
            <p:spPr>
              <a:xfrm>
                <a:off x="2484652" y="1571612"/>
                <a:ext cx="928694" cy="1428760"/>
              </a:xfrm>
              <a:prstGeom prst="roundRect">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sp>
            <p:nvSpPr>
              <p:cNvPr id="14" name="مستطيل مستدير الزوايا 13"/>
              <p:cNvSpPr/>
              <p:nvPr/>
            </p:nvSpPr>
            <p:spPr>
              <a:xfrm>
                <a:off x="1784786" y="2071678"/>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4</a:t>
                </a:r>
                <a:endParaRPr lang="ar-EG" sz="900" b="1" dirty="0">
                  <a:solidFill>
                    <a:schemeClr val="bg1"/>
                  </a:solidFill>
                  <a:latin typeface="Times New Roman" pitchFamily="18" charset="0"/>
                  <a:cs typeface="Times New Roman" pitchFamily="18" charset="0"/>
                </a:endParaRPr>
              </a:p>
            </p:txBody>
          </p:sp>
          <p:sp>
            <p:nvSpPr>
              <p:cNvPr id="15" name="مستطيل مستدير الزوايا 14"/>
              <p:cNvSpPr/>
              <p:nvPr/>
            </p:nvSpPr>
            <p:spPr>
              <a:xfrm>
                <a:off x="27896" y="1643050"/>
                <a:ext cx="1400832" cy="1428760"/>
              </a:xfrm>
              <a:prstGeom prst="roundRect">
                <a:avLst>
                  <a:gd name="adj" fmla="val 0"/>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EG" sz="1200" dirty="0">
                    <a:cs typeface="AdvertisingBold" pitchFamily="2" charset="-78"/>
                  </a:rPr>
                  <a:t>اختبار الاستعداد الأكاديمي لدراسة الطب (مكافئ2) في صورته الأولية جاهز للتحكيم والمراجعة .</a:t>
                </a:r>
                <a:endParaRPr lang="en-US" sz="1200" dirty="0">
                  <a:cs typeface="AdvertisingBold" pitchFamily="2" charset="-78"/>
                </a:endParaRPr>
              </a:p>
            </p:txBody>
          </p:sp>
          <p:sp>
            <p:nvSpPr>
              <p:cNvPr id="16" name="مستطيل مستدير الزوايا 15"/>
              <p:cNvSpPr/>
              <p:nvPr/>
            </p:nvSpPr>
            <p:spPr>
              <a:xfrm>
                <a:off x="3571868" y="3500438"/>
                <a:ext cx="928694" cy="1428760"/>
              </a:xfrm>
              <a:prstGeom prst="round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sp>
            <p:nvSpPr>
              <p:cNvPr id="17" name="مستطيل مستدير الزوايا 16"/>
              <p:cNvSpPr/>
              <p:nvPr/>
            </p:nvSpPr>
            <p:spPr>
              <a:xfrm>
                <a:off x="2485784" y="3500438"/>
                <a:ext cx="928694" cy="1428760"/>
              </a:xfrm>
              <a:prstGeom prst="roundRect">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sp>
            <p:nvSpPr>
              <p:cNvPr id="18" name="مستطيل مستدير الزوايا 17"/>
              <p:cNvSpPr/>
              <p:nvPr/>
            </p:nvSpPr>
            <p:spPr>
              <a:xfrm>
                <a:off x="1785918" y="4000504"/>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4</a:t>
                </a:r>
                <a:endParaRPr lang="ar-EG" sz="900" b="1" dirty="0">
                  <a:solidFill>
                    <a:schemeClr val="bg1"/>
                  </a:solidFill>
                  <a:latin typeface="Times New Roman" pitchFamily="18" charset="0"/>
                  <a:cs typeface="Times New Roman" pitchFamily="18" charset="0"/>
                </a:endParaRPr>
              </a:p>
            </p:txBody>
          </p:sp>
          <p:sp>
            <p:nvSpPr>
              <p:cNvPr id="19" name="مستطيل مستدير الزوايا 18"/>
              <p:cNvSpPr/>
              <p:nvPr/>
            </p:nvSpPr>
            <p:spPr>
              <a:xfrm>
                <a:off x="29028" y="3571876"/>
                <a:ext cx="1400832" cy="1428760"/>
              </a:xfrm>
              <a:prstGeom prst="roundRect">
                <a:avLst>
                  <a:gd name="adj" fmla="val 0"/>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EG" sz="1200" b="1" dirty="0"/>
                  <a:t>ا</a:t>
                </a:r>
                <a:r>
                  <a:rPr lang="ar-EG" sz="1200" dirty="0">
                    <a:cs typeface="AdvertisingBold" pitchFamily="2" charset="-78"/>
                  </a:rPr>
                  <a:t>ختبار الاستعداد الأكاديمي لدراسة الهندسة (مكافئ2) في صورته الأولية جاهز للتحكيم والمراجعة .</a:t>
                </a:r>
                <a:endParaRPr lang="en-US" sz="1200" dirty="0">
                  <a:cs typeface="AdvertisingBold" pitchFamily="2" charset="-78"/>
                </a:endParaRPr>
              </a:p>
            </p:txBody>
          </p:sp>
        </p:grpSp>
        <p:sp>
          <p:nvSpPr>
            <p:cNvPr id="9" name="مستطيل 8"/>
            <p:cNvSpPr/>
            <p:nvPr/>
          </p:nvSpPr>
          <p:spPr>
            <a:xfrm>
              <a:off x="0" y="5786454"/>
              <a:ext cx="9144000" cy="107154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dirty="0" smtClean="0">
                  <a:cs typeface="AF_Taif Normal" pitchFamily="2" charset="-78"/>
                </a:rPr>
                <a:t>ملخص مخرجات المشروع</a:t>
              </a:r>
              <a:endParaRPr lang="en-US" sz="2800" dirty="0" smtClean="0">
                <a:cs typeface="AF_Taif Normal" pitchFamily="2" charset="-78"/>
              </a:endParaRPr>
            </a:p>
          </p:txBody>
        </p:sp>
      </p:grpSp>
      <p:grpSp>
        <p:nvGrpSpPr>
          <p:cNvPr id="11" name="مجموعة 33"/>
          <p:cNvGrpSpPr/>
          <p:nvPr/>
        </p:nvGrpSpPr>
        <p:grpSpPr>
          <a:xfrm>
            <a:off x="8501090" y="1988098"/>
            <a:ext cx="472170" cy="461665"/>
            <a:chOff x="8572528" y="1988098"/>
            <a:chExt cx="472170" cy="461665"/>
          </a:xfrm>
        </p:grpSpPr>
        <p:sp>
          <p:nvSpPr>
            <p:cNvPr id="35" name="مستطيل ذو زاويتين مستديرتين في نفس الجانب 34"/>
            <p:cNvSpPr/>
            <p:nvPr/>
          </p:nvSpPr>
          <p:spPr>
            <a:xfrm flipV="1">
              <a:off x="8572528" y="2000240"/>
              <a:ext cx="472170" cy="42862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p>
          </p:txBody>
        </p:sp>
        <p:sp>
          <p:nvSpPr>
            <p:cNvPr id="36" name="مربع نص 35"/>
            <p:cNvSpPr txBox="1"/>
            <p:nvPr/>
          </p:nvSpPr>
          <p:spPr>
            <a:xfrm>
              <a:off x="8614938" y="1988098"/>
              <a:ext cx="357190" cy="461665"/>
            </a:xfrm>
            <a:prstGeom prst="rect">
              <a:avLst/>
            </a:prstGeom>
            <a:noFill/>
          </p:spPr>
          <p:txBody>
            <a:bodyPr wrap="square" rtlCol="1">
              <a:spAutoFit/>
            </a:bodyPr>
            <a:lstStyle/>
            <a:p>
              <a:r>
                <a:rPr lang="ar-EG" sz="2400" dirty="0" smtClean="0">
                  <a:latin typeface="Times New Roman" pitchFamily="18" charset="0"/>
                  <a:cs typeface="Times New Roman" pitchFamily="18" charset="0"/>
                </a:rPr>
                <a:t>9</a:t>
              </a:r>
              <a:endParaRPr lang="ar-EG" sz="2400" dirty="0">
                <a:latin typeface="Times New Roman" pitchFamily="18" charset="0"/>
                <a:cs typeface="Times New Roman" pitchFamily="18" charset="0"/>
              </a:endParaRPr>
            </a:p>
          </p:txBody>
        </p:sp>
      </p:grpSp>
      <p:cxnSp>
        <p:nvCxnSpPr>
          <p:cNvPr id="37" name="رابط مستقيم 36"/>
          <p:cNvCxnSpPr/>
          <p:nvPr/>
        </p:nvCxnSpPr>
        <p:spPr>
          <a:xfrm rot="10800000">
            <a:off x="0" y="3643314"/>
            <a:ext cx="9144000" cy="1588"/>
          </a:xfrm>
          <a:prstGeom prst="line">
            <a:avLst/>
          </a:prstGeom>
          <a:ln/>
          <a:effectLst/>
        </p:spPr>
        <p:style>
          <a:lnRef idx="3">
            <a:schemeClr val="dk1"/>
          </a:lnRef>
          <a:fillRef idx="0">
            <a:schemeClr val="dk1"/>
          </a:fillRef>
          <a:effectRef idx="2">
            <a:schemeClr val="dk1"/>
          </a:effectRef>
          <a:fontRef idx="minor">
            <a:schemeClr val="tx1"/>
          </a:fontRef>
        </p:style>
      </p:cxnSp>
      <p:sp>
        <p:nvSpPr>
          <p:cNvPr id="38" name="مربع نص 37"/>
          <p:cNvSpPr txBox="1"/>
          <p:nvPr/>
        </p:nvSpPr>
        <p:spPr>
          <a:xfrm>
            <a:off x="6858016" y="3786190"/>
            <a:ext cx="2214546" cy="1107996"/>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pPr algn="ctr"/>
            <a:r>
              <a:rPr lang="ar-EG" sz="1600" b="1" dirty="0" smtClean="0">
                <a:latin typeface="Times New Roman" pitchFamily="18" charset="0"/>
                <a:cs typeface="Times New Roman" pitchFamily="18" charset="0"/>
              </a:rPr>
              <a:t>  صورة أولية من </a:t>
            </a:r>
          </a:p>
          <a:p>
            <a:pPr algn="ctr"/>
            <a:r>
              <a:rPr lang="ar-EG" sz="1600" b="1" dirty="0" smtClean="0">
                <a:latin typeface="Times New Roman" pitchFamily="18" charset="0"/>
                <a:cs typeface="Times New Roman" pitchFamily="18" charset="0"/>
              </a:rPr>
              <a:t>       المكافئ (2) لاختبار الاستعداد الأكاديمي</a:t>
            </a:r>
          </a:p>
          <a:p>
            <a:pPr algn="ctr"/>
            <a:r>
              <a:rPr lang="ar-EG" sz="1600" b="1" dirty="0" smtClean="0">
                <a:latin typeface="Times New Roman" pitchFamily="18" charset="0"/>
                <a:cs typeface="Times New Roman" pitchFamily="18" charset="0"/>
              </a:rPr>
              <a:t> لدراسة </a:t>
            </a:r>
            <a:r>
              <a:rPr lang="ar-EG" sz="1600" b="1" dirty="0">
                <a:latin typeface="Times New Roman" pitchFamily="18" charset="0"/>
                <a:cs typeface="Times New Roman" pitchFamily="18" charset="0"/>
              </a:rPr>
              <a:t>الهندسة:</a:t>
            </a:r>
            <a:endParaRPr lang="en-US" sz="1600" b="1" dirty="0">
              <a:latin typeface="Times New Roman" pitchFamily="18" charset="0"/>
              <a:cs typeface="Times New Roman" pitchFamily="18" charset="0"/>
            </a:endParaRPr>
          </a:p>
        </p:txBody>
      </p:sp>
      <p:grpSp>
        <p:nvGrpSpPr>
          <p:cNvPr id="27" name="مجموعة 38"/>
          <p:cNvGrpSpPr/>
          <p:nvPr/>
        </p:nvGrpSpPr>
        <p:grpSpPr>
          <a:xfrm>
            <a:off x="8357114" y="3786190"/>
            <a:ext cx="616146" cy="461665"/>
            <a:chOff x="8428552" y="1988098"/>
            <a:chExt cx="616146" cy="461665"/>
          </a:xfrm>
        </p:grpSpPr>
        <p:sp>
          <p:nvSpPr>
            <p:cNvPr id="40" name="مستطيل ذو زاويتين مستديرتين في نفس الجانب 39"/>
            <p:cNvSpPr/>
            <p:nvPr/>
          </p:nvSpPr>
          <p:spPr>
            <a:xfrm flipV="1">
              <a:off x="8572528" y="2000240"/>
              <a:ext cx="472170" cy="42862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p>
          </p:txBody>
        </p:sp>
        <p:sp>
          <p:nvSpPr>
            <p:cNvPr id="41" name="مربع نص 40"/>
            <p:cNvSpPr txBox="1"/>
            <p:nvPr/>
          </p:nvSpPr>
          <p:spPr>
            <a:xfrm>
              <a:off x="8428552" y="1988098"/>
              <a:ext cx="600500" cy="461665"/>
            </a:xfrm>
            <a:prstGeom prst="rect">
              <a:avLst/>
            </a:prstGeom>
            <a:noFill/>
          </p:spPr>
          <p:txBody>
            <a:bodyPr wrap="square" rtlCol="1">
              <a:spAutoFit/>
            </a:bodyPr>
            <a:lstStyle/>
            <a:p>
              <a:r>
                <a:rPr lang="ar-EG" sz="2400" dirty="0" smtClean="0">
                  <a:latin typeface="Times New Roman" pitchFamily="18" charset="0"/>
                  <a:cs typeface="Times New Roman" pitchFamily="18" charset="0"/>
                </a:rPr>
                <a:t>10</a:t>
              </a:r>
              <a:endParaRPr lang="ar-EG" sz="2400" dirty="0">
                <a:latin typeface="Times New Roman" pitchFamily="18" charset="0"/>
                <a:cs typeface="Times New Roman" pitchFamily="18"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3"/>
          <p:cNvGrpSpPr/>
          <p:nvPr/>
        </p:nvGrpSpPr>
        <p:grpSpPr>
          <a:xfrm>
            <a:off x="0" y="71414"/>
            <a:ext cx="9144000" cy="6786586"/>
            <a:chOff x="0" y="71414"/>
            <a:chExt cx="9144000" cy="6786586"/>
          </a:xfrm>
        </p:grpSpPr>
        <p:sp>
          <p:nvSpPr>
            <p:cNvPr id="5" name="مستطيل 4"/>
            <p:cNvSpPr/>
            <p:nvPr/>
          </p:nvSpPr>
          <p:spPr>
            <a:xfrm>
              <a:off x="0" y="142852"/>
              <a:ext cx="9144000" cy="571504"/>
            </a:xfrm>
            <a:prstGeom prst="rect">
              <a:avLst/>
            </a:prstGeom>
          </p:spPr>
          <p:style>
            <a:lnRef idx="1">
              <a:schemeClr val="accent6"/>
            </a:lnRef>
            <a:fillRef idx="3">
              <a:schemeClr val="accent6"/>
            </a:fillRef>
            <a:effectRef idx="2">
              <a:schemeClr val="accent6"/>
            </a:effectRef>
            <a:fontRef idx="minor">
              <a:schemeClr val="lt1"/>
            </a:fontRef>
          </p:style>
          <p:txBody>
            <a:bodyPr rtlCol="1" anchor="ctr"/>
            <a:lstStyle/>
            <a:p>
              <a:endParaRPr lang="en-US" sz="2400" dirty="0">
                <a:cs typeface="AF_Taif Normal" pitchFamily="2" charset="-78"/>
              </a:endParaRPr>
            </a:p>
          </p:txBody>
        </p:sp>
        <p:sp>
          <p:nvSpPr>
            <p:cNvPr id="6" name="Rectangle 1"/>
            <p:cNvSpPr>
              <a:spLocks noChangeArrowheads="1"/>
            </p:cNvSpPr>
            <p:nvPr/>
          </p:nvSpPr>
          <p:spPr bwMode="auto">
            <a:xfrm>
              <a:off x="71406" y="71414"/>
              <a:ext cx="8858280" cy="400061"/>
            </a:xfrm>
            <a:prstGeom prst="rect">
              <a:avLst/>
            </a:prstGeom>
            <a:noFill/>
            <a:ln w="9525">
              <a:noFill/>
              <a:miter lim="800000"/>
              <a:headEnd/>
              <a:tailEnd/>
            </a:ln>
            <a:effectLst/>
          </p:spPr>
          <p:txBody>
            <a:bodyPr vert="horz" wrap="square" lIns="91440" tIns="152352" rIns="91440" bIns="0" numCol="1" anchor="ctr" anchorCtr="0" compatLnSpc="1">
              <a:prstTxWarp prst="textNoShape">
                <a:avLst/>
              </a:prstTxWarp>
              <a:spAutoFit/>
            </a:bodyPr>
            <a:lstStyle/>
            <a:p>
              <a:pPr algn="justLow" fontAlgn="base">
                <a:spcBef>
                  <a:spcPct val="0"/>
                </a:spcBef>
                <a:spcAft>
                  <a:spcPct val="0"/>
                </a:spcAft>
              </a:pPr>
              <a:r>
                <a:rPr lang="ar-EG" sz="1600" dirty="0">
                  <a:solidFill>
                    <a:schemeClr val="bg1"/>
                  </a:solidFill>
                  <a:latin typeface="Calibri" pitchFamily="34" charset="0"/>
                  <a:ea typeface="Times New Roman" pitchFamily="18" charset="0"/>
                  <a:cs typeface="AdvertisingBold" pitchFamily="2" charset="-78"/>
                </a:rPr>
                <a:t>تفاصيل المخرجات خلال الفترة من </a:t>
              </a:r>
              <a:r>
                <a:rPr lang="ar-EG" sz="1600" dirty="0" smtClean="0">
                  <a:solidFill>
                    <a:schemeClr val="bg1"/>
                  </a:solidFill>
                  <a:latin typeface="Calibri" pitchFamily="34" charset="0"/>
                  <a:ea typeface="Times New Roman" pitchFamily="18" charset="0"/>
                  <a:cs typeface="AdvertisingBold" pitchFamily="2" charset="-78"/>
                </a:rPr>
                <a:t>2010/10/1 </a:t>
              </a:r>
              <a:r>
                <a:rPr lang="ar-EG" sz="1600" dirty="0">
                  <a:solidFill>
                    <a:schemeClr val="bg1"/>
                  </a:solidFill>
                  <a:latin typeface="Calibri" pitchFamily="34" charset="0"/>
                  <a:ea typeface="Times New Roman" pitchFamily="18" charset="0"/>
                  <a:cs typeface="AdvertisingBold" pitchFamily="2" charset="-78"/>
                </a:rPr>
                <a:t>– </a:t>
              </a:r>
              <a:r>
                <a:rPr lang="ar-EG" sz="1600" dirty="0" smtClean="0">
                  <a:solidFill>
                    <a:schemeClr val="bg1"/>
                  </a:solidFill>
                  <a:latin typeface="Calibri" pitchFamily="34" charset="0"/>
                  <a:ea typeface="Times New Roman" pitchFamily="18" charset="0"/>
                  <a:cs typeface="AdvertisingBold" pitchFamily="2" charset="-78"/>
                </a:rPr>
                <a:t>2010/12/31</a:t>
              </a:r>
              <a:r>
                <a:rPr kumimoji="0" lang="ar-EG" sz="1600" i="0" u="none" strike="noStrike" cap="none" normalizeH="0" baseline="0" dirty="0" smtClean="0">
                  <a:ln>
                    <a:noFill/>
                  </a:ln>
                  <a:solidFill>
                    <a:schemeClr val="bg1"/>
                  </a:solidFill>
                  <a:effectLst/>
                  <a:latin typeface="Calibri" pitchFamily="34" charset="0"/>
                  <a:ea typeface="Times New Roman" pitchFamily="18" charset="0"/>
                  <a:cs typeface="AdvertisingBold" pitchFamily="2" charset="-78"/>
                </a:rPr>
                <a:t>المخرجات المناظرة للهدف رقم (2)</a:t>
              </a:r>
              <a:r>
                <a:rPr kumimoji="0" lang="ar-EG" sz="1600" i="0" u="none" strike="noStrike" cap="none" normalizeH="0" dirty="0" smtClean="0">
                  <a:ln>
                    <a:noFill/>
                  </a:ln>
                  <a:solidFill>
                    <a:schemeClr val="bg1"/>
                  </a:solidFill>
                  <a:effectLst/>
                  <a:latin typeface="Calibri" pitchFamily="34" charset="0"/>
                  <a:ea typeface="Times New Roman" pitchFamily="18" charset="0"/>
                  <a:cs typeface="AdvertisingBold" pitchFamily="2" charset="-78"/>
                </a:rPr>
                <a:t> :</a:t>
              </a:r>
              <a:endParaRPr kumimoji="0" lang="ar-EG" sz="1600" i="0" u="none" strike="noStrike" cap="none" normalizeH="0" baseline="0" dirty="0" smtClean="0">
                <a:ln>
                  <a:noFill/>
                </a:ln>
                <a:solidFill>
                  <a:schemeClr val="bg1"/>
                </a:solidFill>
                <a:effectLst/>
                <a:latin typeface="Arial" pitchFamily="34" charset="0"/>
                <a:cs typeface="AdvertisingBold" pitchFamily="2" charset="-78"/>
              </a:endParaRPr>
            </a:p>
          </p:txBody>
        </p:sp>
        <p:grpSp>
          <p:nvGrpSpPr>
            <p:cNvPr id="3" name="مجموعة 42"/>
            <p:cNvGrpSpPr/>
            <p:nvPr/>
          </p:nvGrpSpPr>
          <p:grpSpPr>
            <a:xfrm>
              <a:off x="27864" y="928670"/>
              <a:ext cx="9072594" cy="857256"/>
              <a:chOff x="71406" y="928670"/>
              <a:chExt cx="9072594" cy="857256"/>
            </a:xfrm>
          </p:grpSpPr>
          <p:sp>
            <p:nvSpPr>
              <p:cNvPr id="24" name="مستطيل مستدير الزوايا 7"/>
              <p:cNvSpPr/>
              <p:nvPr/>
            </p:nvSpPr>
            <p:spPr>
              <a:xfrm>
                <a:off x="6929454" y="928670"/>
                <a:ext cx="2214546" cy="857256"/>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EG" sz="2400" dirty="0">
                    <a:cs typeface="AF_Taif Normal" pitchFamily="2" charset="-78"/>
                  </a:rPr>
                  <a:t>المخرجات</a:t>
                </a:r>
              </a:p>
            </p:txBody>
          </p:sp>
          <p:sp>
            <p:nvSpPr>
              <p:cNvPr id="25" name="مستطيل مستدير الزوايا 24"/>
              <p:cNvSpPr/>
              <p:nvPr/>
            </p:nvSpPr>
            <p:spPr>
              <a:xfrm>
                <a:off x="3571868" y="928670"/>
                <a:ext cx="1070438" cy="85725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050" b="1" dirty="0"/>
                  <a:t>نسبة الإنجاز المتوقع طبقا للإطار </a:t>
                </a:r>
                <a:r>
                  <a:rPr lang="ar-EG" sz="1050" b="1" dirty="0" err="1" smtClean="0"/>
                  <a:t>الزمنى</a:t>
                </a:r>
                <a:endParaRPr lang="en-US" sz="1050" dirty="0"/>
              </a:p>
            </p:txBody>
          </p:sp>
          <p:sp>
            <p:nvSpPr>
              <p:cNvPr id="26" name="مستطيل مستدير الزوايا 25"/>
              <p:cNvSpPr/>
              <p:nvPr/>
            </p:nvSpPr>
            <p:spPr>
              <a:xfrm>
                <a:off x="1500166" y="928670"/>
                <a:ext cx="986750" cy="85725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b="1" dirty="0" smtClean="0"/>
                  <a:t>المشاركين </a:t>
                </a:r>
                <a:r>
                  <a:rPr lang="ar-EG" sz="1100" b="1" dirty="0"/>
                  <a:t>في </a:t>
                </a:r>
                <a:r>
                  <a:rPr lang="ar-EG" sz="1100" b="1" dirty="0" smtClean="0"/>
                  <a:t>التنفيذ</a:t>
                </a:r>
                <a:endParaRPr lang="en-US" sz="1100" dirty="0"/>
              </a:p>
            </p:txBody>
          </p:sp>
          <p:grpSp>
            <p:nvGrpSpPr>
              <p:cNvPr id="4" name="مجموعة 17"/>
              <p:cNvGrpSpPr/>
              <p:nvPr/>
            </p:nvGrpSpPr>
            <p:grpSpPr>
              <a:xfrm>
                <a:off x="4643438" y="928670"/>
                <a:ext cx="2214578" cy="857256"/>
                <a:chOff x="5143504" y="928670"/>
                <a:chExt cx="2214578" cy="857256"/>
              </a:xfrm>
            </p:grpSpPr>
            <p:sp>
              <p:nvSpPr>
                <p:cNvPr id="30" name="مستطيل مستدير الزوايا 8"/>
                <p:cNvSpPr/>
                <p:nvPr/>
              </p:nvSpPr>
              <p:spPr>
                <a:xfrm>
                  <a:off x="5143536" y="928670"/>
                  <a:ext cx="2214546" cy="85725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31" name="مربع نص 11"/>
                <p:cNvSpPr txBox="1"/>
                <p:nvPr/>
              </p:nvSpPr>
              <p:spPr>
                <a:xfrm>
                  <a:off x="5143504" y="928670"/>
                  <a:ext cx="2143140" cy="369332"/>
                </a:xfrm>
                <a:prstGeom prst="rect">
                  <a:avLst/>
                </a:prstGeom>
                <a:noFill/>
              </p:spPr>
              <p:txBody>
                <a:bodyPr wrap="square" rtlCol="1">
                  <a:spAutoFit/>
                </a:bodyPr>
                <a:lstStyle/>
                <a:p>
                  <a:pPr algn="ctr"/>
                  <a:r>
                    <a:rPr lang="ar-EG" dirty="0" smtClean="0"/>
                    <a:t>فترة التنفيذ</a:t>
                  </a:r>
                  <a:endParaRPr lang="ar-EG" dirty="0"/>
                </a:p>
              </p:txBody>
            </p:sp>
            <p:sp>
              <p:nvSpPr>
                <p:cNvPr id="32" name="مستطيل ذو زاويتين مستديرتين في نفس الجانب 12"/>
                <p:cNvSpPr/>
                <p:nvPr/>
              </p:nvSpPr>
              <p:spPr>
                <a:xfrm>
                  <a:off x="6286512" y="1414222"/>
                  <a:ext cx="928694" cy="357190"/>
                </a:xfrm>
                <a:prstGeom prst="round2SameRect">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ar-EG" dirty="0" smtClean="0"/>
                    <a:t>البداية</a:t>
                  </a:r>
                  <a:endParaRPr lang="ar-EG" dirty="0"/>
                </a:p>
              </p:txBody>
            </p:sp>
            <p:sp>
              <p:nvSpPr>
                <p:cNvPr id="33" name="مستطيل ذو زاويتين مستديرتين في نفس الجانب 13"/>
                <p:cNvSpPr/>
                <p:nvPr/>
              </p:nvSpPr>
              <p:spPr>
                <a:xfrm>
                  <a:off x="5286380" y="1414222"/>
                  <a:ext cx="928694" cy="357190"/>
                </a:xfrm>
                <a:prstGeom prst="round2SameRect">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ar-EG" dirty="0" smtClean="0"/>
                    <a:t>النهاية</a:t>
                  </a:r>
                  <a:endParaRPr lang="ar-EG" dirty="0"/>
                </a:p>
              </p:txBody>
            </p:sp>
          </p:grpSp>
          <p:sp>
            <p:nvSpPr>
              <p:cNvPr id="28" name="مستطيل مستدير الزوايا 27"/>
              <p:cNvSpPr/>
              <p:nvPr/>
            </p:nvSpPr>
            <p:spPr>
              <a:xfrm>
                <a:off x="2500298" y="928670"/>
                <a:ext cx="1070438" cy="857256"/>
              </a:xfrm>
              <a:prstGeom prst="roundRect">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1050" b="1" dirty="0"/>
                  <a:t>نسبة تقييم </a:t>
                </a:r>
                <a:r>
                  <a:rPr lang="ar-EG" sz="1050" b="1" dirty="0" err="1"/>
                  <a:t>ماتم</a:t>
                </a:r>
                <a:r>
                  <a:rPr lang="ar-EG" sz="1050" b="1" dirty="0"/>
                  <a:t> انجازه</a:t>
                </a:r>
                <a:endParaRPr lang="en-US" sz="1050" dirty="0"/>
              </a:p>
              <a:p>
                <a:r>
                  <a:rPr lang="ar-EG" sz="1050" b="1" dirty="0"/>
                  <a:t>(0-100%)</a:t>
                </a:r>
                <a:endParaRPr lang="en-US" sz="1050" dirty="0"/>
              </a:p>
            </p:txBody>
          </p:sp>
          <p:sp>
            <p:nvSpPr>
              <p:cNvPr id="29" name="مستطيل مستدير الزوايا 15"/>
              <p:cNvSpPr/>
              <p:nvPr/>
            </p:nvSpPr>
            <p:spPr>
              <a:xfrm>
                <a:off x="71406" y="928670"/>
                <a:ext cx="1415346" cy="857256"/>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b="1" dirty="0" smtClean="0"/>
                  <a:t>ملاحظات</a:t>
                </a:r>
              </a:p>
              <a:p>
                <a:pPr algn="ctr"/>
                <a:r>
                  <a:rPr lang="ar-EG" sz="1100" b="1" dirty="0"/>
                  <a:t>أدلة وشواهد</a:t>
                </a:r>
                <a:endParaRPr lang="en-US" sz="1100" dirty="0"/>
              </a:p>
            </p:txBody>
          </p:sp>
        </p:grpSp>
        <p:grpSp>
          <p:nvGrpSpPr>
            <p:cNvPr id="7" name="مجموعة 41"/>
            <p:cNvGrpSpPr/>
            <p:nvPr/>
          </p:nvGrpSpPr>
          <p:grpSpPr>
            <a:xfrm>
              <a:off x="27896" y="1928802"/>
              <a:ext cx="9032416" cy="3429024"/>
              <a:chOff x="27896" y="1571612"/>
              <a:chExt cx="9032416" cy="3429024"/>
            </a:xfrm>
          </p:grpSpPr>
          <p:sp>
            <p:nvSpPr>
              <p:cNvPr id="10" name="مربع نص 9"/>
              <p:cNvSpPr txBox="1"/>
              <p:nvPr/>
            </p:nvSpPr>
            <p:spPr>
              <a:xfrm>
                <a:off x="6845766" y="1643050"/>
                <a:ext cx="2214546" cy="1107996"/>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pPr algn="ctr"/>
                <a:r>
                  <a:rPr lang="ar-EG" sz="1600" b="1" dirty="0">
                    <a:latin typeface="Times New Roman" pitchFamily="18" charset="0"/>
                    <a:cs typeface="Times New Roman" pitchFamily="18" charset="0"/>
                  </a:rPr>
                  <a:t>          صورة أولية من </a:t>
                </a:r>
              </a:p>
              <a:p>
                <a:pPr algn="ctr"/>
                <a:r>
                  <a:rPr lang="ar-EG" sz="1600" b="1" dirty="0">
                    <a:latin typeface="Times New Roman" pitchFamily="18" charset="0"/>
                    <a:cs typeface="Times New Roman" pitchFamily="18" charset="0"/>
                  </a:rPr>
                  <a:t>           المكافئ (2) لاختبار الاستعداد الأكاديمي</a:t>
                </a:r>
              </a:p>
              <a:p>
                <a:pPr algn="ctr"/>
                <a:r>
                  <a:rPr lang="ar-EG" sz="1600" b="1" dirty="0">
                    <a:latin typeface="Times New Roman" pitchFamily="18" charset="0"/>
                    <a:cs typeface="Times New Roman" pitchFamily="18" charset="0"/>
                  </a:rPr>
                  <a:t> لدراسة اللغة العربية :</a:t>
                </a:r>
                <a:endParaRPr lang="en-US" sz="1600" b="1" dirty="0">
                  <a:latin typeface="Times New Roman" pitchFamily="18" charset="0"/>
                  <a:cs typeface="Times New Roman" pitchFamily="18" charset="0"/>
                </a:endParaRPr>
              </a:p>
            </p:txBody>
          </p:sp>
          <p:grpSp>
            <p:nvGrpSpPr>
              <p:cNvPr id="8" name="مجموعة 29"/>
              <p:cNvGrpSpPr/>
              <p:nvPr/>
            </p:nvGrpSpPr>
            <p:grpSpPr>
              <a:xfrm>
                <a:off x="4643438" y="1643050"/>
                <a:ext cx="2058320" cy="2286016"/>
                <a:chOff x="4657952" y="428604"/>
                <a:chExt cx="2058320" cy="2286016"/>
              </a:xfrm>
            </p:grpSpPr>
            <p:sp>
              <p:nvSpPr>
                <p:cNvPr id="20" name="مستطيل مستدير الزوايا 19"/>
                <p:cNvSpPr/>
                <p:nvPr/>
              </p:nvSpPr>
              <p:spPr>
                <a:xfrm>
                  <a:off x="5729522" y="428604"/>
                  <a:ext cx="985618"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l" rtl="0"/>
                  <a:r>
                    <a:rPr lang="ar-EG" sz="1100" b="1" dirty="0" smtClean="0"/>
                    <a:t>2010/12/1</a:t>
                  </a:r>
                  <a:endParaRPr lang="en-US" sz="1100" dirty="0"/>
                </a:p>
              </p:txBody>
            </p:sp>
            <p:sp>
              <p:nvSpPr>
                <p:cNvPr id="21" name="مستطيل مستدير الزوايا 20"/>
                <p:cNvSpPr/>
                <p:nvPr/>
              </p:nvSpPr>
              <p:spPr>
                <a:xfrm>
                  <a:off x="4657952" y="428604"/>
                  <a:ext cx="1071570"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l" rtl="0"/>
                  <a:r>
                    <a:rPr lang="ar-EG" sz="1100" b="1" dirty="0" smtClean="0"/>
                    <a:t>2010/12/21</a:t>
                  </a:r>
                  <a:endParaRPr lang="en-US" sz="1100" dirty="0"/>
                </a:p>
              </p:txBody>
            </p:sp>
            <p:sp>
              <p:nvSpPr>
                <p:cNvPr id="22" name="مستطيل مستدير الزوايا 21"/>
                <p:cNvSpPr/>
                <p:nvPr/>
              </p:nvSpPr>
              <p:spPr>
                <a:xfrm>
                  <a:off x="5730654" y="2357430"/>
                  <a:ext cx="985618"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l" rtl="0"/>
                  <a:r>
                    <a:rPr lang="ar-EG" sz="1100" b="1" dirty="0" smtClean="0"/>
                    <a:t>2010/12/1</a:t>
                  </a:r>
                  <a:endParaRPr lang="en-US" sz="1100" dirty="0"/>
                </a:p>
              </p:txBody>
            </p:sp>
            <p:sp>
              <p:nvSpPr>
                <p:cNvPr id="23" name="مستطيل مستدير الزوايا 22"/>
                <p:cNvSpPr/>
                <p:nvPr/>
              </p:nvSpPr>
              <p:spPr>
                <a:xfrm>
                  <a:off x="4659084" y="2357430"/>
                  <a:ext cx="1071570"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l" rtl="0"/>
                  <a:r>
                    <a:rPr lang="ar-EG" sz="1100" b="1" dirty="0" smtClean="0"/>
                    <a:t>2010/12/21</a:t>
                  </a:r>
                  <a:endParaRPr lang="en-US" sz="1100" dirty="0"/>
                </a:p>
              </p:txBody>
            </p:sp>
          </p:grpSp>
          <p:sp>
            <p:nvSpPr>
              <p:cNvPr id="12" name="مستطيل مستدير الزوايا 11"/>
              <p:cNvSpPr/>
              <p:nvPr/>
            </p:nvSpPr>
            <p:spPr>
              <a:xfrm>
                <a:off x="3570736" y="1571612"/>
                <a:ext cx="928694" cy="1428760"/>
              </a:xfrm>
              <a:prstGeom prst="round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sp>
            <p:nvSpPr>
              <p:cNvPr id="13" name="مستطيل مستدير الزوايا 12"/>
              <p:cNvSpPr/>
              <p:nvPr/>
            </p:nvSpPr>
            <p:spPr>
              <a:xfrm>
                <a:off x="2484652" y="1571612"/>
                <a:ext cx="928694" cy="1428760"/>
              </a:xfrm>
              <a:prstGeom prst="roundRect">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sp>
            <p:nvSpPr>
              <p:cNvPr id="14" name="مستطيل مستدير الزوايا 13"/>
              <p:cNvSpPr/>
              <p:nvPr/>
            </p:nvSpPr>
            <p:spPr>
              <a:xfrm>
                <a:off x="1784786" y="2071678"/>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2</a:t>
                </a:r>
                <a:endParaRPr lang="ar-EG" sz="900" b="1" dirty="0">
                  <a:solidFill>
                    <a:schemeClr val="bg1"/>
                  </a:solidFill>
                  <a:latin typeface="Times New Roman" pitchFamily="18" charset="0"/>
                  <a:cs typeface="Times New Roman" pitchFamily="18" charset="0"/>
                </a:endParaRPr>
              </a:p>
            </p:txBody>
          </p:sp>
          <p:sp>
            <p:nvSpPr>
              <p:cNvPr id="15" name="مستطيل مستدير الزوايا 14"/>
              <p:cNvSpPr/>
              <p:nvPr/>
            </p:nvSpPr>
            <p:spPr>
              <a:xfrm>
                <a:off x="27896" y="1643050"/>
                <a:ext cx="1400832" cy="1428760"/>
              </a:xfrm>
              <a:prstGeom prst="roundRect">
                <a:avLst>
                  <a:gd name="adj" fmla="val 0"/>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EG" sz="1200" dirty="0">
                    <a:cs typeface="AdvertisingBold" pitchFamily="2" charset="-78"/>
                  </a:rPr>
                  <a:t>اختبار الاستعداد الأكاديمي لدراسة اللغة العربية (مكافئ2) في صورته الأولية جاهز للتحكيم والمراجعة .</a:t>
                </a:r>
                <a:endParaRPr lang="en-US" sz="1200" dirty="0">
                  <a:cs typeface="AdvertisingBold" pitchFamily="2" charset="-78"/>
                </a:endParaRPr>
              </a:p>
            </p:txBody>
          </p:sp>
          <p:sp>
            <p:nvSpPr>
              <p:cNvPr id="16" name="مستطيل مستدير الزوايا 15"/>
              <p:cNvSpPr/>
              <p:nvPr/>
            </p:nvSpPr>
            <p:spPr>
              <a:xfrm>
                <a:off x="3571868" y="3500438"/>
                <a:ext cx="928694" cy="1428760"/>
              </a:xfrm>
              <a:prstGeom prst="round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sp>
            <p:nvSpPr>
              <p:cNvPr id="17" name="مستطيل مستدير الزوايا 16"/>
              <p:cNvSpPr/>
              <p:nvPr/>
            </p:nvSpPr>
            <p:spPr>
              <a:xfrm>
                <a:off x="2485784" y="3500438"/>
                <a:ext cx="928694" cy="1428760"/>
              </a:xfrm>
              <a:prstGeom prst="roundRect">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sp>
            <p:nvSpPr>
              <p:cNvPr id="18" name="مستطيل مستدير الزوايا 17"/>
              <p:cNvSpPr/>
              <p:nvPr/>
            </p:nvSpPr>
            <p:spPr>
              <a:xfrm>
                <a:off x="1785918" y="4000504"/>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3</a:t>
                </a:r>
                <a:endParaRPr lang="ar-EG" sz="900" b="1" dirty="0">
                  <a:solidFill>
                    <a:schemeClr val="bg1"/>
                  </a:solidFill>
                  <a:latin typeface="Times New Roman" pitchFamily="18" charset="0"/>
                  <a:cs typeface="Times New Roman" pitchFamily="18" charset="0"/>
                </a:endParaRPr>
              </a:p>
            </p:txBody>
          </p:sp>
          <p:sp>
            <p:nvSpPr>
              <p:cNvPr id="19" name="مستطيل مستدير الزوايا 18"/>
              <p:cNvSpPr/>
              <p:nvPr/>
            </p:nvSpPr>
            <p:spPr>
              <a:xfrm>
                <a:off x="29028" y="3571876"/>
                <a:ext cx="1400832" cy="1428760"/>
              </a:xfrm>
              <a:prstGeom prst="roundRect">
                <a:avLst>
                  <a:gd name="adj" fmla="val 0"/>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EG" sz="1200" b="1" dirty="0"/>
                  <a:t>ا</a:t>
                </a:r>
                <a:r>
                  <a:rPr lang="ar-EG" sz="1200" dirty="0">
                    <a:cs typeface="AdvertisingBold" pitchFamily="2" charset="-78"/>
                  </a:rPr>
                  <a:t>ختبار الاستعداد الأكاديمي لدراسة اللغة </a:t>
                </a:r>
                <a:r>
                  <a:rPr lang="ar-EG" sz="1200" dirty="0" smtClean="0">
                    <a:cs typeface="AdvertisingBold" pitchFamily="2" charset="-78"/>
                  </a:rPr>
                  <a:t>الإنجليزية (</a:t>
                </a:r>
                <a:r>
                  <a:rPr lang="ar-EG" sz="1200" dirty="0">
                    <a:cs typeface="AdvertisingBold" pitchFamily="2" charset="-78"/>
                  </a:rPr>
                  <a:t>مكافئ2) في صورته الأولية جاهز للتحكيم والمراجعة .</a:t>
                </a:r>
                <a:endParaRPr lang="en-US" sz="1200" dirty="0">
                  <a:cs typeface="AdvertisingBold" pitchFamily="2" charset="-78"/>
                </a:endParaRPr>
              </a:p>
            </p:txBody>
          </p:sp>
        </p:grpSp>
        <p:sp>
          <p:nvSpPr>
            <p:cNvPr id="9" name="مستطيل 8"/>
            <p:cNvSpPr/>
            <p:nvPr/>
          </p:nvSpPr>
          <p:spPr>
            <a:xfrm>
              <a:off x="0" y="5786454"/>
              <a:ext cx="9144000" cy="107154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dirty="0" smtClean="0">
                  <a:cs typeface="AF_Taif Normal" pitchFamily="2" charset="-78"/>
                </a:rPr>
                <a:t>ملخص مخرجات المشروع</a:t>
              </a:r>
              <a:endParaRPr lang="en-US" sz="2800" dirty="0" smtClean="0">
                <a:cs typeface="AF_Taif Normal" pitchFamily="2" charset="-78"/>
              </a:endParaRPr>
            </a:p>
          </p:txBody>
        </p:sp>
      </p:grpSp>
      <p:grpSp>
        <p:nvGrpSpPr>
          <p:cNvPr id="11" name="مجموعة 33"/>
          <p:cNvGrpSpPr/>
          <p:nvPr/>
        </p:nvGrpSpPr>
        <p:grpSpPr>
          <a:xfrm>
            <a:off x="8429652" y="1988098"/>
            <a:ext cx="571504" cy="461665"/>
            <a:chOff x="8501090" y="1988098"/>
            <a:chExt cx="571504" cy="461665"/>
          </a:xfrm>
        </p:grpSpPr>
        <p:sp>
          <p:nvSpPr>
            <p:cNvPr id="35" name="مستطيل ذو زاويتين مستديرتين في نفس الجانب 34"/>
            <p:cNvSpPr/>
            <p:nvPr/>
          </p:nvSpPr>
          <p:spPr>
            <a:xfrm flipV="1">
              <a:off x="8572528" y="2000240"/>
              <a:ext cx="472170" cy="42862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p>
          </p:txBody>
        </p:sp>
        <p:sp>
          <p:nvSpPr>
            <p:cNvPr id="36" name="مربع نص 35"/>
            <p:cNvSpPr txBox="1"/>
            <p:nvPr/>
          </p:nvSpPr>
          <p:spPr>
            <a:xfrm>
              <a:off x="8501090" y="1988098"/>
              <a:ext cx="571504" cy="461665"/>
            </a:xfrm>
            <a:prstGeom prst="rect">
              <a:avLst/>
            </a:prstGeom>
            <a:noFill/>
          </p:spPr>
          <p:txBody>
            <a:bodyPr wrap="square" rtlCol="1">
              <a:spAutoFit/>
            </a:bodyPr>
            <a:lstStyle/>
            <a:p>
              <a:r>
                <a:rPr lang="ar-EG" sz="2400" dirty="0" smtClean="0">
                  <a:latin typeface="Times New Roman" pitchFamily="18" charset="0"/>
                  <a:cs typeface="Times New Roman" pitchFamily="18" charset="0"/>
                </a:rPr>
                <a:t>11</a:t>
              </a:r>
              <a:endParaRPr lang="ar-EG" sz="2400" dirty="0">
                <a:latin typeface="Times New Roman" pitchFamily="18" charset="0"/>
                <a:cs typeface="Times New Roman" pitchFamily="18" charset="0"/>
              </a:endParaRPr>
            </a:p>
          </p:txBody>
        </p:sp>
      </p:grpSp>
      <p:cxnSp>
        <p:nvCxnSpPr>
          <p:cNvPr id="37" name="رابط مستقيم 36"/>
          <p:cNvCxnSpPr/>
          <p:nvPr/>
        </p:nvCxnSpPr>
        <p:spPr>
          <a:xfrm rot="10800000">
            <a:off x="0" y="3643314"/>
            <a:ext cx="9144000" cy="1588"/>
          </a:xfrm>
          <a:prstGeom prst="line">
            <a:avLst/>
          </a:prstGeom>
          <a:ln/>
          <a:effectLst/>
        </p:spPr>
        <p:style>
          <a:lnRef idx="3">
            <a:schemeClr val="dk1"/>
          </a:lnRef>
          <a:fillRef idx="0">
            <a:schemeClr val="dk1"/>
          </a:fillRef>
          <a:effectRef idx="2">
            <a:schemeClr val="dk1"/>
          </a:effectRef>
          <a:fontRef idx="minor">
            <a:schemeClr val="tx1"/>
          </a:fontRef>
        </p:style>
      </p:cxnSp>
      <p:sp>
        <p:nvSpPr>
          <p:cNvPr id="38" name="مربع نص 37"/>
          <p:cNvSpPr txBox="1"/>
          <p:nvPr/>
        </p:nvSpPr>
        <p:spPr>
          <a:xfrm>
            <a:off x="6858016" y="3786190"/>
            <a:ext cx="2214546" cy="1077218"/>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pPr algn="ctr"/>
            <a:r>
              <a:rPr lang="ar-EG" sz="1600" b="1" dirty="0" smtClean="0">
                <a:latin typeface="Times New Roman" pitchFamily="18" charset="0"/>
                <a:cs typeface="Times New Roman" pitchFamily="18" charset="0"/>
              </a:rPr>
              <a:t>  صورة أولية من </a:t>
            </a:r>
          </a:p>
          <a:p>
            <a:pPr algn="ctr"/>
            <a:r>
              <a:rPr lang="ar-EG" sz="1600" b="1" dirty="0" smtClean="0">
                <a:latin typeface="Times New Roman" pitchFamily="18" charset="0"/>
                <a:cs typeface="Times New Roman" pitchFamily="18" charset="0"/>
              </a:rPr>
              <a:t>       المكافئ (2) لاختبار </a:t>
            </a:r>
            <a:r>
              <a:rPr lang="ar-EG" sz="1600" b="1" dirty="0">
                <a:latin typeface="Times New Roman" pitchFamily="18" charset="0"/>
                <a:cs typeface="Times New Roman" pitchFamily="18" charset="0"/>
              </a:rPr>
              <a:t>الاستعداد الأكاديمي</a:t>
            </a:r>
          </a:p>
          <a:p>
            <a:pPr algn="ctr"/>
            <a:r>
              <a:rPr lang="ar-EG" sz="1600" b="1" dirty="0">
                <a:latin typeface="Times New Roman" pitchFamily="18" charset="0"/>
                <a:cs typeface="Times New Roman" pitchFamily="18" charset="0"/>
              </a:rPr>
              <a:t> لدراسة اللغة الإنجليزية :</a:t>
            </a:r>
            <a:endParaRPr lang="en-US" sz="1600" b="1" dirty="0">
              <a:latin typeface="Times New Roman" pitchFamily="18" charset="0"/>
              <a:cs typeface="Times New Roman" pitchFamily="18" charset="0"/>
            </a:endParaRPr>
          </a:p>
        </p:txBody>
      </p:sp>
      <p:grpSp>
        <p:nvGrpSpPr>
          <p:cNvPr id="27" name="مجموعة 38"/>
          <p:cNvGrpSpPr/>
          <p:nvPr/>
        </p:nvGrpSpPr>
        <p:grpSpPr>
          <a:xfrm>
            <a:off x="8357114" y="3786190"/>
            <a:ext cx="616146" cy="461665"/>
            <a:chOff x="8428552" y="1988098"/>
            <a:chExt cx="616146" cy="461665"/>
          </a:xfrm>
        </p:grpSpPr>
        <p:sp>
          <p:nvSpPr>
            <p:cNvPr id="40" name="مستطيل ذو زاويتين مستديرتين في نفس الجانب 39"/>
            <p:cNvSpPr/>
            <p:nvPr/>
          </p:nvSpPr>
          <p:spPr>
            <a:xfrm flipV="1">
              <a:off x="8572528" y="2000240"/>
              <a:ext cx="472170" cy="42862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p>
          </p:txBody>
        </p:sp>
        <p:sp>
          <p:nvSpPr>
            <p:cNvPr id="41" name="مربع نص 40"/>
            <p:cNvSpPr txBox="1"/>
            <p:nvPr/>
          </p:nvSpPr>
          <p:spPr>
            <a:xfrm>
              <a:off x="8428552" y="1988098"/>
              <a:ext cx="600500" cy="461665"/>
            </a:xfrm>
            <a:prstGeom prst="rect">
              <a:avLst/>
            </a:prstGeom>
            <a:noFill/>
          </p:spPr>
          <p:txBody>
            <a:bodyPr wrap="square" rtlCol="1">
              <a:spAutoFit/>
            </a:bodyPr>
            <a:lstStyle/>
            <a:p>
              <a:r>
                <a:rPr lang="ar-EG" sz="2400" dirty="0" smtClean="0">
                  <a:latin typeface="Times New Roman" pitchFamily="18" charset="0"/>
                  <a:cs typeface="Times New Roman" pitchFamily="18" charset="0"/>
                </a:rPr>
                <a:t>12</a:t>
              </a:r>
              <a:endParaRPr lang="ar-EG" sz="2400" dirty="0">
                <a:latin typeface="Times New Roman" pitchFamily="18" charset="0"/>
                <a:cs typeface="Times New Roman" pitchFamily="18"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3"/>
          <p:cNvGrpSpPr/>
          <p:nvPr/>
        </p:nvGrpSpPr>
        <p:grpSpPr>
          <a:xfrm>
            <a:off x="0" y="71414"/>
            <a:ext cx="9144000" cy="6786586"/>
            <a:chOff x="0" y="71414"/>
            <a:chExt cx="9144000" cy="6786586"/>
          </a:xfrm>
        </p:grpSpPr>
        <p:sp>
          <p:nvSpPr>
            <p:cNvPr id="5" name="مستطيل 4"/>
            <p:cNvSpPr/>
            <p:nvPr/>
          </p:nvSpPr>
          <p:spPr>
            <a:xfrm>
              <a:off x="0" y="142852"/>
              <a:ext cx="9144000" cy="571504"/>
            </a:xfrm>
            <a:prstGeom prst="rect">
              <a:avLst/>
            </a:prstGeom>
          </p:spPr>
          <p:style>
            <a:lnRef idx="1">
              <a:schemeClr val="accent6"/>
            </a:lnRef>
            <a:fillRef idx="3">
              <a:schemeClr val="accent6"/>
            </a:fillRef>
            <a:effectRef idx="2">
              <a:schemeClr val="accent6"/>
            </a:effectRef>
            <a:fontRef idx="minor">
              <a:schemeClr val="lt1"/>
            </a:fontRef>
          </p:style>
          <p:txBody>
            <a:bodyPr rtlCol="1" anchor="ctr"/>
            <a:lstStyle/>
            <a:p>
              <a:endParaRPr lang="en-US" sz="2400" dirty="0">
                <a:cs typeface="AF_Taif Normal" pitchFamily="2" charset="-78"/>
              </a:endParaRPr>
            </a:p>
          </p:txBody>
        </p:sp>
        <p:sp>
          <p:nvSpPr>
            <p:cNvPr id="6" name="Rectangle 1"/>
            <p:cNvSpPr>
              <a:spLocks noChangeArrowheads="1"/>
            </p:cNvSpPr>
            <p:nvPr/>
          </p:nvSpPr>
          <p:spPr bwMode="auto">
            <a:xfrm>
              <a:off x="71406" y="71414"/>
              <a:ext cx="8858280" cy="400061"/>
            </a:xfrm>
            <a:prstGeom prst="rect">
              <a:avLst/>
            </a:prstGeom>
            <a:noFill/>
            <a:ln w="9525">
              <a:noFill/>
              <a:miter lim="800000"/>
              <a:headEnd/>
              <a:tailEnd/>
            </a:ln>
            <a:effectLst/>
          </p:spPr>
          <p:txBody>
            <a:bodyPr vert="horz" wrap="square" lIns="91440" tIns="152352" rIns="91440" bIns="0" numCol="1" anchor="ctr" anchorCtr="0" compatLnSpc="1">
              <a:prstTxWarp prst="textNoShape">
                <a:avLst/>
              </a:prstTxWarp>
              <a:spAutoFit/>
            </a:bodyPr>
            <a:lstStyle/>
            <a:p>
              <a:pPr algn="justLow" fontAlgn="base">
                <a:spcBef>
                  <a:spcPct val="0"/>
                </a:spcBef>
                <a:spcAft>
                  <a:spcPct val="0"/>
                </a:spcAft>
              </a:pPr>
              <a:r>
                <a:rPr lang="ar-EG" sz="1600" dirty="0">
                  <a:solidFill>
                    <a:schemeClr val="bg1"/>
                  </a:solidFill>
                  <a:latin typeface="Calibri" pitchFamily="34" charset="0"/>
                  <a:ea typeface="Times New Roman" pitchFamily="18" charset="0"/>
                  <a:cs typeface="AdvertisingBold" pitchFamily="2" charset="-78"/>
                </a:rPr>
                <a:t>تفاصيل المخرجات خلال الفترة من </a:t>
              </a:r>
              <a:r>
                <a:rPr lang="ar-EG" sz="1600" dirty="0" smtClean="0">
                  <a:solidFill>
                    <a:schemeClr val="bg1"/>
                  </a:solidFill>
                  <a:latin typeface="Calibri" pitchFamily="34" charset="0"/>
                  <a:ea typeface="Times New Roman" pitchFamily="18" charset="0"/>
                  <a:cs typeface="AdvertisingBold" pitchFamily="2" charset="-78"/>
                </a:rPr>
                <a:t>2010/10/1 </a:t>
              </a:r>
              <a:r>
                <a:rPr lang="ar-EG" sz="1600" dirty="0">
                  <a:solidFill>
                    <a:schemeClr val="bg1"/>
                  </a:solidFill>
                  <a:latin typeface="Calibri" pitchFamily="34" charset="0"/>
                  <a:ea typeface="Times New Roman" pitchFamily="18" charset="0"/>
                  <a:cs typeface="AdvertisingBold" pitchFamily="2" charset="-78"/>
                </a:rPr>
                <a:t>– </a:t>
              </a:r>
              <a:r>
                <a:rPr lang="ar-EG" sz="1600" dirty="0" smtClean="0">
                  <a:solidFill>
                    <a:schemeClr val="bg1"/>
                  </a:solidFill>
                  <a:latin typeface="Calibri" pitchFamily="34" charset="0"/>
                  <a:ea typeface="Times New Roman" pitchFamily="18" charset="0"/>
                  <a:cs typeface="AdvertisingBold" pitchFamily="2" charset="-78"/>
                </a:rPr>
                <a:t>2010/12/31</a:t>
              </a:r>
              <a:r>
                <a:rPr kumimoji="0" lang="ar-EG" sz="1600" i="0" u="none" strike="noStrike" cap="none" normalizeH="0" baseline="0" dirty="0" smtClean="0">
                  <a:ln>
                    <a:noFill/>
                  </a:ln>
                  <a:solidFill>
                    <a:schemeClr val="bg1"/>
                  </a:solidFill>
                  <a:effectLst/>
                  <a:latin typeface="Calibri" pitchFamily="34" charset="0"/>
                  <a:ea typeface="Times New Roman" pitchFamily="18" charset="0"/>
                  <a:cs typeface="AdvertisingBold" pitchFamily="2" charset="-78"/>
                </a:rPr>
                <a:t>المخرجات المناظرة للهدف رقم (2)</a:t>
              </a:r>
              <a:r>
                <a:rPr kumimoji="0" lang="ar-EG" sz="1600" i="0" u="none" strike="noStrike" cap="none" normalizeH="0" dirty="0" smtClean="0">
                  <a:ln>
                    <a:noFill/>
                  </a:ln>
                  <a:solidFill>
                    <a:schemeClr val="bg1"/>
                  </a:solidFill>
                  <a:effectLst/>
                  <a:latin typeface="Calibri" pitchFamily="34" charset="0"/>
                  <a:ea typeface="Times New Roman" pitchFamily="18" charset="0"/>
                  <a:cs typeface="AdvertisingBold" pitchFamily="2" charset="-78"/>
                </a:rPr>
                <a:t> :</a:t>
              </a:r>
              <a:endParaRPr kumimoji="0" lang="ar-EG" sz="1600" i="0" u="none" strike="noStrike" cap="none" normalizeH="0" baseline="0" dirty="0" smtClean="0">
                <a:ln>
                  <a:noFill/>
                </a:ln>
                <a:solidFill>
                  <a:schemeClr val="bg1"/>
                </a:solidFill>
                <a:effectLst/>
                <a:latin typeface="Arial" pitchFamily="34" charset="0"/>
                <a:cs typeface="AdvertisingBold" pitchFamily="2" charset="-78"/>
              </a:endParaRPr>
            </a:p>
          </p:txBody>
        </p:sp>
        <p:grpSp>
          <p:nvGrpSpPr>
            <p:cNvPr id="3" name="مجموعة 42"/>
            <p:cNvGrpSpPr/>
            <p:nvPr/>
          </p:nvGrpSpPr>
          <p:grpSpPr>
            <a:xfrm>
              <a:off x="27864" y="928670"/>
              <a:ext cx="9072594" cy="857256"/>
              <a:chOff x="71406" y="928670"/>
              <a:chExt cx="9072594" cy="857256"/>
            </a:xfrm>
          </p:grpSpPr>
          <p:sp>
            <p:nvSpPr>
              <p:cNvPr id="24" name="مستطيل مستدير الزوايا 7"/>
              <p:cNvSpPr/>
              <p:nvPr/>
            </p:nvSpPr>
            <p:spPr>
              <a:xfrm>
                <a:off x="6929454" y="928670"/>
                <a:ext cx="2214546" cy="857256"/>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EG" sz="2400" dirty="0">
                    <a:cs typeface="AF_Taif Normal" pitchFamily="2" charset="-78"/>
                  </a:rPr>
                  <a:t>المخرجات</a:t>
                </a:r>
              </a:p>
            </p:txBody>
          </p:sp>
          <p:sp>
            <p:nvSpPr>
              <p:cNvPr id="25" name="مستطيل مستدير الزوايا 24"/>
              <p:cNvSpPr/>
              <p:nvPr/>
            </p:nvSpPr>
            <p:spPr>
              <a:xfrm>
                <a:off x="3571868" y="928670"/>
                <a:ext cx="1070438" cy="85725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050" b="1" dirty="0"/>
                  <a:t>نسبة الإنجاز المتوقع طبقا للإطار </a:t>
                </a:r>
                <a:r>
                  <a:rPr lang="ar-EG" sz="1050" b="1" dirty="0" err="1" smtClean="0"/>
                  <a:t>الزمنى</a:t>
                </a:r>
                <a:endParaRPr lang="en-US" sz="1050" dirty="0"/>
              </a:p>
            </p:txBody>
          </p:sp>
          <p:sp>
            <p:nvSpPr>
              <p:cNvPr id="26" name="مستطيل مستدير الزوايا 25"/>
              <p:cNvSpPr/>
              <p:nvPr/>
            </p:nvSpPr>
            <p:spPr>
              <a:xfrm>
                <a:off x="1500166" y="928670"/>
                <a:ext cx="986750" cy="85725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b="1" dirty="0" smtClean="0"/>
                  <a:t>المشاركين </a:t>
                </a:r>
                <a:r>
                  <a:rPr lang="ar-EG" sz="1100" b="1" dirty="0"/>
                  <a:t>في </a:t>
                </a:r>
                <a:r>
                  <a:rPr lang="ar-EG" sz="1100" b="1" dirty="0" smtClean="0"/>
                  <a:t>التنفيذ</a:t>
                </a:r>
                <a:endParaRPr lang="en-US" sz="1100" dirty="0"/>
              </a:p>
            </p:txBody>
          </p:sp>
          <p:grpSp>
            <p:nvGrpSpPr>
              <p:cNvPr id="4" name="مجموعة 17"/>
              <p:cNvGrpSpPr/>
              <p:nvPr/>
            </p:nvGrpSpPr>
            <p:grpSpPr>
              <a:xfrm>
                <a:off x="4643438" y="928670"/>
                <a:ext cx="2214578" cy="857256"/>
                <a:chOff x="5143504" y="928670"/>
                <a:chExt cx="2214578" cy="857256"/>
              </a:xfrm>
            </p:grpSpPr>
            <p:sp>
              <p:nvSpPr>
                <p:cNvPr id="30" name="مستطيل مستدير الزوايا 8"/>
                <p:cNvSpPr/>
                <p:nvPr/>
              </p:nvSpPr>
              <p:spPr>
                <a:xfrm>
                  <a:off x="5143536" y="928670"/>
                  <a:ext cx="2214546" cy="85725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31" name="مربع نص 11"/>
                <p:cNvSpPr txBox="1"/>
                <p:nvPr/>
              </p:nvSpPr>
              <p:spPr>
                <a:xfrm>
                  <a:off x="5143504" y="928670"/>
                  <a:ext cx="2143140" cy="369332"/>
                </a:xfrm>
                <a:prstGeom prst="rect">
                  <a:avLst/>
                </a:prstGeom>
                <a:noFill/>
              </p:spPr>
              <p:txBody>
                <a:bodyPr wrap="square" rtlCol="1">
                  <a:spAutoFit/>
                </a:bodyPr>
                <a:lstStyle/>
                <a:p>
                  <a:pPr algn="ctr"/>
                  <a:r>
                    <a:rPr lang="ar-EG" dirty="0" smtClean="0"/>
                    <a:t>فترة التنفيذ</a:t>
                  </a:r>
                  <a:endParaRPr lang="ar-EG" dirty="0"/>
                </a:p>
              </p:txBody>
            </p:sp>
            <p:sp>
              <p:nvSpPr>
                <p:cNvPr id="32" name="مستطيل ذو زاويتين مستديرتين في نفس الجانب 12"/>
                <p:cNvSpPr/>
                <p:nvPr/>
              </p:nvSpPr>
              <p:spPr>
                <a:xfrm>
                  <a:off x="6286512" y="1414222"/>
                  <a:ext cx="928694" cy="357190"/>
                </a:xfrm>
                <a:prstGeom prst="round2SameRect">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ar-EG" dirty="0" smtClean="0"/>
                    <a:t>البداية</a:t>
                  </a:r>
                  <a:endParaRPr lang="ar-EG" dirty="0"/>
                </a:p>
              </p:txBody>
            </p:sp>
            <p:sp>
              <p:nvSpPr>
                <p:cNvPr id="33" name="مستطيل ذو زاويتين مستديرتين في نفس الجانب 13"/>
                <p:cNvSpPr/>
                <p:nvPr/>
              </p:nvSpPr>
              <p:spPr>
                <a:xfrm>
                  <a:off x="5286380" y="1414222"/>
                  <a:ext cx="928694" cy="357190"/>
                </a:xfrm>
                <a:prstGeom prst="round2SameRect">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ar-EG" dirty="0" smtClean="0"/>
                    <a:t>النهاية</a:t>
                  </a:r>
                  <a:endParaRPr lang="ar-EG" dirty="0"/>
                </a:p>
              </p:txBody>
            </p:sp>
          </p:grpSp>
          <p:sp>
            <p:nvSpPr>
              <p:cNvPr id="28" name="مستطيل مستدير الزوايا 27"/>
              <p:cNvSpPr/>
              <p:nvPr/>
            </p:nvSpPr>
            <p:spPr>
              <a:xfrm>
                <a:off x="2500298" y="928670"/>
                <a:ext cx="1070438" cy="857256"/>
              </a:xfrm>
              <a:prstGeom prst="roundRect">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1050" b="1" dirty="0"/>
                  <a:t>نسبة تقييم </a:t>
                </a:r>
                <a:r>
                  <a:rPr lang="ar-EG" sz="1050" b="1" dirty="0" err="1"/>
                  <a:t>ماتم</a:t>
                </a:r>
                <a:r>
                  <a:rPr lang="ar-EG" sz="1050" b="1" dirty="0"/>
                  <a:t> انجازه</a:t>
                </a:r>
                <a:endParaRPr lang="en-US" sz="1050" dirty="0"/>
              </a:p>
              <a:p>
                <a:r>
                  <a:rPr lang="ar-EG" sz="1050" b="1" dirty="0"/>
                  <a:t>(0-100%)</a:t>
                </a:r>
                <a:endParaRPr lang="en-US" sz="1050" dirty="0"/>
              </a:p>
            </p:txBody>
          </p:sp>
          <p:sp>
            <p:nvSpPr>
              <p:cNvPr id="29" name="مستطيل مستدير الزوايا 15"/>
              <p:cNvSpPr/>
              <p:nvPr/>
            </p:nvSpPr>
            <p:spPr>
              <a:xfrm>
                <a:off x="71406" y="928670"/>
                <a:ext cx="1415346" cy="857256"/>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b="1" dirty="0" smtClean="0"/>
                  <a:t>ملاحظات</a:t>
                </a:r>
              </a:p>
              <a:p>
                <a:pPr algn="ctr"/>
                <a:r>
                  <a:rPr lang="ar-EG" sz="1100" b="1" dirty="0"/>
                  <a:t>أدلة وشواهد</a:t>
                </a:r>
                <a:endParaRPr lang="en-US" sz="1100" dirty="0"/>
              </a:p>
            </p:txBody>
          </p:sp>
        </p:grpSp>
        <p:grpSp>
          <p:nvGrpSpPr>
            <p:cNvPr id="7" name="مجموعة 41"/>
            <p:cNvGrpSpPr/>
            <p:nvPr/>
          </p:nvGrpSpPr>
          <p:grpSpPr>
            <a:xfrm>
              <a:off x="27896" y="1928802"/>
              <a:ext cx="9032416" cy="3429024"/>
              <a:chOff x="27896" y="1571612"/>
              <a:chExt cx="9032416" cy="3429024"/>
            </a:xfrm>
          </p:grpSpPr>
          <p:sp>
            <p:nvSpPr>
              <p:cNvPr id="10" name="مربع نص 9"/>
              <p:cNvSpPr txBox="1"/>
              <p:nvPr/>
            </p:nvSpPr>
            <p:spPr>
              <a:xfrm>
                <a:off x="6845766" y="1643050"/>
                <a:ext cx="2214546" cy="1107996"/>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pPr algn="ctr"/>
                <a:r>
                  <a:rPr lang="ar-EG" sz="1600" b="1" dirty="0">
                    <a:latin typeface="Times New Roman" pitchFamily="18" charset="0"/>
                    <a:cs typeface="Times New Roman" pitchFamily="18" charset="0"/>
                  </a:rPr>
                  <a:t>          صورة أولية من </a:t>
                </a:r>
              </a:p>
              <a:p>
                <a:pPr algn="ctr"/>
                <a:r>
                  <a:rPr lang="ar-EG" sz="1600" b="1" dirty="0">
                    <a:latin typeface="Times New Roman" pitchFamily="18" charset="0"/>
                    <a:cs typeface="Times New Roman" pitchFamily="18" charset="0"/>
                  </a:rPr>
                  <a:t>           المكافئ (2) لاختبار الاستعداد الأكاديمي</a:t>
                </a:r>
              </a:p>
              <a:p>
                <a:pPr algn="ctr"/>
                <a:r>
                  <a:rPr lang="ar-EG" sz="1600" b="1" dirty="0">
                    <a:latin typeface="Times New Roman" pitchFamily="18" charset="0"/>
                    <a:cs typeface="Times New Roman" pitchFamily="18" charset="0"/>
                  </a:rPr>
                  <a:t> لدراسة الكيمياء :</a:t>
                </a:r>
                <a:endParaRPr lang="en-US" sz="1600" b="1" dirty="0">
                  <a:latin typeface="Times New Roman" pitchFamily="18" charset="0"/>
                  <a:cs typeface="Times New Roman" pitchFamily="18" charset="0"/>
                </a:endParaRPr>
              </a:p>
            </p:txBody>
          </p:sp>
          <p:grpSp>
            <p:nvGrpSpPr>
              <p:cNvPr id="8" name="مجموعة 29"/>
              <p:cNvGrpSpPr/>
              <p:nvPr/>
            </p:nvGrpSpPr>
            <p:grpSpPr>
              <a:xfrm>
                <a:off x="4643438" y="1643050"/>
                <a:ext cx="2058320" cy="2286016"/>
                <a:chOff x="4657952" y="428604"/>
                <a:chExt cx="2058320" cy="2286016"/>
              </a:xfrm>
            </p:grpSpPr>
            <p:sp>
              <p:nvSpPr>
                <p:cNvPr id="20" name="مستطيل مستدير الزوايا 19"/>
                <p:cNvSpPr/>
                <p:nvPr/>
              </p:nvSpPr>
              <p:spPr>
                <a:xfrm>
                  <a:off x="5729522" y="428604"/>
                  <a:ext cx="985618"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l" rtl="0"/>
                  <a:r>
                    <a:rPr lang="ar-EG" sz="1100" b="1" dirty="0" smtClean="0"/>
                    <a:t>2010/12/1</a:t>
                  </a:r>
                  <a:endParaRPr lang="en-US" sz="1100" dirty="0"/>
                </a:p>
              </p:txBody>
            </p:sp>
            <p:sp>
              <p:nvSpPr>
                <p:cNvPr id="21" name="مستطيل مستدير الزوايا 20"/>
                <p:cNvSpPr/>
                <p:nvPr/>
              </p:nvSpPr>
              <p:spPr>
                <a:xfrm>
                  <a:off x="4657952" y="428604"/>
                  <a:ext cx="1071570"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l" rtl="0"/>
                  <a:r>
                    <a:rPr lang="ar-EG" sz="1100" b="1" dirty="0" smtClean="0"/>
                    <a:t>2010/12/21</a:t>
                  </a:r>
                  <a:endParaRPr lang="en-US" sz="1100" dirty="0"/>
                </a:p>
              </p:txBody>
            </p:sp>
            <p:sp>
              <p:nvSpPr>
                <p:cNvPr id="22" name="مستطيل مستدير الزوايا 21"/>
                <p:cNvSpPr/>
                <p:nvPr/>
              </p:nvSpPr>
              <p:spPr>
                <a:xfrm>
                  <a:off x="5730654" y="2357430"/>
                  <a:ext cx="985618"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l" rtl="0"/>
                  <a:r>
                    <a:rPr lang="ar-EG" sz="1100" b="1" dirty="0" smtClean="0"/>
                    <a:t>2010/12/1</a:t>
                  </a:r>
                  <a:endParaRPr lang="en-US" sz="1100" dirty="0"/>
                </a:p>
              </p:txBody>
            </p:sp>
            <p:sp>
              <p:nvSpPr>
                <p:cNvPr id="23" name="مستطيل مستدير الزوايا 22"/>
                <p:cNvSpPr/>
                <p:nvPr/>
              </p:nvSpPr>
              <p:spPr>
                <a:xfrm>
                  <a:off x="4659084" y="2357430"/>
                  <a:ext cx="1071570"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l" rtl="0"/>
                  <a:r>
                    <a:rPr lang="ar-EG" sz="1100" b="1" dirty="0" smtClean="0"/>
                    <a:t>2010/12/21</a:t>
                  </a:r>
                  <a:endParaRPr lang="en-US" sz="1100" dirty="0"/>
                </a:p>
              </p:txBody>
            </p:sp>
          </p:grpSp>
          <p:sp>
            <p:nvSpPr>
              <p:cNvPr id="12" name="مستطيل مستدير الزوايا 11"/>
              <p:cNvSpPr/>
              <p:nvPr/>
            </p:nvSpPr>
            <p:spPr>
              <a:xfrm>
                <a:off x="3570736" y="1571612"/>
                <a:ext cx="928694" cy="1428760"/>
              </a:xfrm>
              <a:prstGeom prst="round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sp>
            <p:nvSpPr>
              <p:cNvPr id="13" name="مستطيل مستدير الزوايا 12"/>
              <p:cNvSpPr/>
              <p:nvPr/>
            </p:nvSpPr>
            <p:spPr>
              <a:xfrm>
                <a:off x="2484652" y="1571612"/>
                <a:ext cx="928694" cy="1428760"/>
              </a:xfrm>
              <a:prstGeom prst="roundRect">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sp>
            <p:nvSpPr>
              <p:cNvPr id="14" name="مستطيل مستدير الزوايا 13"/>
              <p:cNvSpPr/>
              <p:nvPr/>
            </p:nvSpPr>
            <p:spPr>
              <a:xfrm>
                <a:off x="1784786" y="2071678"/>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3</a:t>
                </a:r>
                <a:endParaRPr lang="ar-EG" sz="900" b="1" dirty="0">
                  <a:solidFill>
                    <a:schemeClr val="bg1"/>
                  </a:solidFill>
                  <a:latin typeface="Times New Roman" pitchFamily="18" charset="0"/>
                  <a:cs typeface="Times New Roman" pitchFamily="18" charset="0"/>
                </a:endParaRPr>
              </a:p>
            </p:txBody>
          </p:sp>
          <p:sp>
            <p:nvSpPr>
              <p:cNvPr id="15" name="مستطيل مستدير الزوايا 14"/>
              <p:cNvSpPr/>
              <p:nvPr/>
            </p:nvSpPr>
            <p:spPr>
              <a:xfrm>
                <a:off x="27896" y="1643050"/>
                <a:ext cx="1400832" cy="1428760"/>
              </a:xfrm>
              <a:prstGeom prst="roundRect">
                <a:avLst>
                  <a:gd name="adj" fmla="val 0"/>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EG" sz="1200" dirty="0">
                    <a:cs typeface="AdvertisingBold" pitchFamily="2" charset="-78"/>
                  </a:rPr>
                  <a:t>اختبار الاستعداد الأكاديمي لدراسة الكيمياء (مكافئ2) في صورته الأولية جاهز للتحكيم والمراجعة .</a:t>
                </a:r>
                <a:endParaRPr lang="en-US" sz="1200" dirty="0">
                  <a:cs typeface="AdvertisingBold" pitchFamily="2" charset="-78"/>
                </a:endParaRPr>
              </a:p>
            </p:txBody>
          </p:sp>
          <p:sp>
            <p:nvSpPr>
              <p:cNvPr id="16" name="مستطيل مستدير الزوايا 15"/>
              <p:cNvSpPr/>
              <p:nvPr/>
            </p:nvSpPr>
            <p:spPr>
              <a:xfrm>
                <a:off x="3571868" y="3500438"/>
                <a:ext cx="928694" cy="1428760"/>
              </a:xfrm>
              <a:prstGeom prst="round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sp>
            <p:nvSpPr>
              <p:cNvPr id="17" name="مستطيل مستدير الزوايا 16"/>
              <p:cNvSpPr/>
              <p:nvPr/>
            </p:nvSpPr>
            <p:spPr>
              <a:xfrm>
                <a:off x="2485784" y="3500438"/>
                <a:ext cx="928694" cy="1428760"/>
              </a:xfrm>
              <a:prstGeom prst="roundRect">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sp>
            <p:nvSpPr>
              <p:cNvPr id="18" name="مستطيل مستدير الزوايا 17"/>
              <p:cNvSpPr/>
              <p:nvPr/>
            </p:nvSpPr>
            <p:spPr>
              <a:xfrm>
                <a:off x="1785918" y="4000504"/>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4</a:t>
                </a:r>
                <a:endParaRPr lang="ar-EG" sz="900" b="1" dirty="0">
                  <a:solidFill>
                    <a:schemeClr val="bg1"/>
                  </a:solidFill>
                  <a:latin typeface="Times New Roman" pitchFamily="18" charset="0"/>
                  <a:cs typeface="Times New Roman" pitchFamily="18" charset="0"/>
                </a:endParaRPr>
              </a:p>
            </p:txBody>
          </p:sp>
          <p:sp>
            <p:nvSpPr>
              <p:cNvPr id="19" name="مستطيل مستدير الزوايا 18"/>
              <p:cNvSpPr/>
              <p:nvPr/>
            </p:nvSpPr>
            <p:spPr>
              <a:xfrm>
                <a:off x="29028" y="3571876"/>
                <a:ext cx="1400832" cy="1428760"/>
              </a:xfrm>
              <a:prstGeom prst="roundRect">
                <a:avLst>
                  <a:gd name="adj" fmla="val 0"/>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EG" sz="1200" b="1" dirty="0"/>
                  <a:t>ا</a:t>
                </a:r>
                <a:r>
                  <a:rPr lang="ar-EG" sz="1200" dirty="0">
                    <a:cs typeface="AdvertisingBold" pitchFamily="2" charset="-78"/>
                  </a:rPr>
                  <a:t>ختبار الاستعداد الأكاديمي لدراسة الرياضيات (مكافئ2) في صورته الأولية جاهز للتحكيم والمراجعة .</a:t>
                </a:r>
                <a:endParaRPr lang="en-US" sz="1200" dirty="0">
                  <a:cs typeface="AdvertisingBold" pitchFamily="2" charset="-78"/>
                </a:endParaRPr>
              </a:p>
            </p:txBody>
          </p:sp>
        </p:grpSp>
        <p:sp>
          <p:nvSpPr>
            <p:cNvPr id="9" name="مستطيل 8"/>
            <p:cNvSpPr/>
            <p:nvPr/>
          </p:nvSpPr>
          <p:spPr>
            <a:xfrm>
              <a:off x="0" y="5786454"/>
              <a:ext cx="9144000" cy="107154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dirty="0" smtClean="0">
                  <a:cs typeface="AF_Taif Normal" pitchFamily="2" charset="-78"/>
                </a:rPr>
                <a:t>ملخص مخرجات المشروع</a:t>
              </a:r>
              <a:endParaRPr lang="en-US" sz="2800" dirty="0" smtClean="0">
                <a:cs typeface="AF_Taif Normal" pitchFamily="2" charset="-78"/>
              </a:endParaRPr>
            </a:p>
          </p:txBody>
        </p:sp>
      </p:grpSp>
      <p:grpSp>
        <p:nvGrpSpPr>
          <p:cNvPr id="11" name="مجموعة 33"/>
          <p:cNvGrpSpPr/>
          <p:nvPr/>
        </p:nvGrpSpPr>
        <p:grpSpPr>
          <a:xfrm>
            <a:off x="8429652" y="1988098"/>
            <a:ext cx="571504" cy="461665"/>
            <a:chOff x="8501090" y="1988098"/>
            <a:chExt cx="571504" cy="461665"/>
          </a:xfrm>
        </p:grpSpPr>
        <p:sp>
          <p:nvSpPr>
            <p:cNvPr id="35" name="مستطيل ذو زاويتين مستديرتين في نفس الجانب 34"/>
            <p:cNvSpPr/>
            <p:nvPr/>
          </p:nvSpPr>
          <p:spPr>
            <a:xfrm flipV="1">
              <a:off x="8572528" y="2000240"/>
              <a:ext cx="472170" cy="42862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p>
          </p:txBody>
        </p:sp>
        <p:sp>
          <p:nvSpPr>
            <p:cNvPr id="36" name="مربع نص 35"/>
            <p:cNvSpPr txBox="1"/>
            <p:nvPr/>
          </p:nvSpPr>
          <p:spPr>
            <a:xfrm>
              <a:off x="8501090" y="1988098"/>
              <a:ext cx="571504" cy="461665"/>
            </a:xfrm>
            <a:prstGeom prst="rect">
              <a:avLst/>
            </a:prstGeom>
            <a:noFill/>
          </p:spPr>
          <p:txBody>
            <a:bodyPr wrap="square" rtlCol="1">
              <a:spAutoFit/>
            </a:bodyPr>
            <a:lstStyle/>
            <a:p>
              <a:r>
                <a:rPr lang="ar-EG" sz="2400" dirty="0" smtClean="0">
                  <a:latin typeface="Times New Roman" pitchFamily="18" charset="0"/>
                  <a:cs typeface="Times New Roman" pitchFamily="18" charset="0"/>
                </a:rPr>
                <a:t>13</a:t>
              </a:r>
              <a:endParaRPr lang="ar-EG" sz="2400" dirty="0">
                <a:latin typeface="Times New Roman" pitchFamily="18" charset="0"/>
                <a:cs typeface="Times New Roman" pitchFamily="18" charset="0"/>
              </a:endParaRPr>
            </a:p>
          </p:txBody>
        </p:sp>
      </p:grpSp>
      <p:cxnSp>
        <p:nvCxnSpPr>
          <p:cNvPr id="37" name="رابط مستقيم 36"/>
          <p:cNvCxnSpPr/>
          <p:nvPr/>
        </p:nvCxnSpPr>
        <p:spPr>
          <a:xfrm rot="10800000">
            <a:off x="0" y="3643314"/>
            <a:ext cx="9144000" cy="1588"/>
          </a:xfrm>
          <a:prstGeom prst="line">
            <a:avLst/>
          </a:prstGeom>
          <a:ln/>
          <a:effectLst/>
        </p:spPr>
        <p:style>
          <a:lnRef idx="3">
            <a:schemeClr val="dk1"/>
          </a:lnRef>
          <a:fillRef idx="0">
            <a:schemeClr val="dk1"/>
          </a:fillRef>
          <a:effectRef idx="2">
            <a:schemeClr val="dk1"/>
          </a:effectRef>
          <a:fontRef idx="minor">
            <a:schemeClr val="tx1"/>
          </a:fontRef>
        </p:style>
      </p:cxnSp>
      <p:sp>
        <p:nvSpPr>
          <p:cNvPr id="38" name="مربع نص 37"/>
          <p:cNvSpPr txBox="1"/>
          <p:nvPr/>
        </p:nvSpPr>
        <p:spPr>
          <a:xfrm>
            <a:off x="6858016" y="3786190"/>
            <a:ext cx="2214546" cy="1107996"/>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pPr algn="ctr"/>
            <a:r>
              <a:rPr lang="ar-EG" sz="1600" b="1" dirty="0" smtClean="0">
                <a:latin typeface="Times New Roman" pitchFamily="18" charset="0"/>
                <a:cs typeface="Times New Roman" pitchFamily="18" charset="0"/>
              </a:rPr>
              <a:t>  صورة أولية من </a:t>
            </a:r>
          </a:p>
          <a:p>
            <a:pPr algn="ctr"/>
            <a:r>
              <a:rPr lang="ar-EG" sz="1600" b="1" dirty="0" smtClean="0">
                <a:latin typeface="Times New Roman" pitchFamily="18" charset="0"/>
                <a:cs typeface="Times New Roman" pitchFamily="18" charset="0"/>
              </a:rPr>
              <a:t>       المكافئ (2) لاختبار </a:t>
            </a:r>
            <a:r>
              <a:rPr lang="ar-EG" sz="1600" b="1" dirty="0">
                <a:latin typeface="Times New Roman" pitchFamily="18" charset="0"/>
                <a:cs typeface="Times New Roman" pitchFamily="18" charset="0"/>
              </a:rPr>
              <a:t>الاستعداد الأكاديمي</a:t>
            </a:r>
          </a:p>
          <a:p>
            <a:pPr algn="ctr"/>
            <a:r>
              <a:rPr lang="ar-EG" sz="1600" b="1" dirty="0">
                <a:latin typeface="Times New Roman" pitchFamily="18" charset="0"/>
                <a:cs typeface="Times New Roman" pitchFamily="18" charset="0"/>
              </a:rPr>
              <a:t> لدراسة الرياضيات :</a:t>
            </a:r>
            <a:endParaRPr lang="en-US" sz="1600" b="1" dirty="0">
              <a:latin typeface="Times New Roman" pitchFamily="18" charset="0"/>
              <a:cs typeface="Times New Roman" pitchFamily="18" charset="0"/>
            </a:endParaRPr>
          </a:p>
        </p:txBody>
      </p:sp>
      <p:grpSp>
        <p:nvGrpSpPr>
          <p:cNvPr id="27" name="مجموعة 38"/>
          <p:cNvGrpSpPr/>
          <p:nvPr/>
        </p:nvGrpSpPr>
        <p:grpSpPr>
          <a:xfrm>
            <a:off x="8357114" y="3786190"/>
            <a:ext cx="616146" cy="461665"/>
            <a:chOff x="8428552" y="1988098"/>
            <a:chExt cx="616146" cy="461665"/>
          </a:xfrm>
        </p:grpSpPr>
        <p:sp>
          <p:nvSpPr>
            <p:cNvPr id="40" name="مستطيل ذو زاويتين مستديرتين في نفس الجانب 39"/>
            <p:cNvSpPr/>
            <p:nvPr/>
          </p:nvSpPr>
          <p:spPr>
            <a:xfrm flipV="1">
              <a:off x="8572528" y="2000240"/>
              <a:ext cx="472170" cy="42862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p>
          </p:txBody>
        </p:sp>
        <p:sp>
          <p:nvSpPr>
            <p:cNvPr id="41" name="مربع نص 40"/>
            <p:cNvSpPr txBox="1"/>
            <p:nvPr/>
          </p:nvSpPr>
          <p:spPr>
            <a:xfrm>
              <a:off x="8428552" y="1988098"/>
              <a:ext cx="600500" cy="461665"/>
            </a:xfrm>
            <a:prstGeom prst="rect">
              <a:avLst/>
            </a:prstGeom>
            <a:noFill/>
          </p:spPr>
          <p:txBody>
            <a:bodyPr wrap="square" rtlCol="1">
              <a:spAutoFit/>
            </a:bodyPr>
            <a:lstStyle/>
            <a:p>
              <a:r>
                <a:rPr lang="ar-EG" sz="2400" dirty="0" smtClean="0">
                  <a:latin typeface="Times New Roman" pitchFamily="18" charset="0"/>
                  <a:cs typeface="Times New Roman" pitchFamily="18" charset="0"/>
                </a:rPr>
                <a:t>14</a:t>
              </a:r>
              <a:endParaRPr lang="ar-EG" sz="2400" dirty="0">
                <a:latin typeface="Times New Roman" pitchFamily="18" charset="0"/>
                <a:cs typeface="Times New Roman" pitchFamily="18"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3"/>
          <p:cNvGrpSpPr/>
          <p:nvPr/>
        </p:nvGrpSpPr>
        <p:grpSpPr>
          <a:xfrm>
            <a:off x="0" y="71414"/>
            <a:ext cx="9144000" cy="6786586"/>
            <a:chOff x="0" y="71414"/>
            <a:chExt cx="9144000" cy="6786586"/>
          </a:xfrm>
        </p:grpSpPr>
        <p:sp>
          <p:nvSpPr>
            <p:cNvPr id="5" name="مستطيل 4"/>
            <p:cNvSpPr/>
            <p:nvPr/>
          </p:nvSpPr>
          <p:spPr>
            <a:xfrm>
              <a:off x="0" y="142852"/>
              <a:ext cx="9144000" cy="571504"/>
            </a:xfrm>
            <a:prstGeom prst="rect">
              <a:avLst/>
            </a:prstGeom>
          </p:spPr>
          <p:style>
            <a:lnRef idx="1">
              <a:schemeClr val="accent6"/>
            </a:lnRef>
            <a:fillRef idx="3">
              <a:schemeClr val="accent6"/>
            </a:fillRef>
            <a:effectRef idx="2">
              <a:schemeClr val="accent6"/>
            </a:effectRef>
            <a:fontRef idx="minor">
              <a:schemeClr val="lt1"/>
            </a:fontRef>
          </p:style>
          <p:txBody>
            <a:bodyPr rtlCol="1" anchor="ctr"/>
            <a:lstStyle/>
            <a:p>
              <a:endParaRPr lang="en-US" sz="2400" dirty="0">
                <a:cs typeface="AF_Taif Normal" pitchFamily="2" charset="-78"/>
              </a:endParaRPr>
            </a:p>
          </p:txBody>
        </p:sp>
        <p:sp>
          <p:nvSpPr>
            <p:cNvPr id="6" name="Rectangle 1"/>
            <p:cNvSpPr>
              <a:spLocks noChangeArrowheads="1"/>
            </p:cNvSpPr>
            <p:nvPr/>
          </p:nvSpPr>
          <p:spPr bwMode="auto">
            <a:xfrm>
              <a:off x="71406" y="71414"/>
              <a:ext cx="8858280" cy="400061"/>
            </a:xfrm>
            <a:prstGeom prst="rect">
              <a:avLst/>
            </a:prstGeom>
            <a:noFill/>
            <a:ln w="9525">
              <a:noFill/>
              <a:miter lim="800000"/>
              <a:headEnd/>
              <a:tailEnd/>
            </a:ln>
            <a:effectLst/>
          </p:spPr>
          <p:txBody>
            <a:bodyPr vert="horz" wrap="square" lIns="91440" tIns="152352" rIns="91440" bIns="0" numCol="1" anchor="ctr" anchorCtr="0" compatLnSpc="1">
              <a:prstTxWarp prst="textNoShape">
                <a:avLst/>
              </a:prstTxWarp>
              <a:spAutoFit/>
            </a:bodyPr>
            <a:lstStyle/>
            <a:p>
              <a:pPr algn="justLow" fontAlgn="base">
                <a:spcBef>
                  <a:spcPct val="0"/>
                </a:spcBef>
                <a:spcAft>
                  <a:spcPct val="0"/>
                </a:spcAft>
              </a:pPr>
              <a:r>
                <a:rPr lang="ar-EG" sz="1600" dirty="0">
                  <a:solidFill>
                    <a:schemeClr val="bg1"/>
                  </a:solidFill>
                  <a:latin typeface="Calibri" pitchFamily="34" charset="0"/>
                  <a:ea typeface="Times New Roman" pitchFamily="18" charset="0"/>
                  <a:cs typeface="AdvertisingBold" pitchFamily="2" charset="-78"/>
                </a:rPr>
                <a:t>تفاصيل المخرجات خلال الفترة من </a:t>
              </a:r>
              <a:r>
                <a:rPr lang="ar-EG" sz="1600" dirty="0" smtClean="0">
                  <a:solidFill>
                    <a:schemeClr val="bg1"/>
                  </a:solidFill>
                  <a:latin typeface="Calibri" pitchFamily="34" charset="0"/>
                  <a:ea typeface="Times New Roman" pitchFamily="18" charset="0"/>
                  <a:cs typeface="AdvertisingBold" pitchFamily="2" charset="-78"/>
                </a:rPr>
                <a:t>2010/10/1 </a:t>
              </a:r>
              <a:r>
                <a:rPr lang="ar-EG" sz="1600" dirty="0">
                  <a:solidFill>
                    <a:schemeClr val="bg1"/>
                  </a:solidFill>
                  <a:latin typeface="Calibri" pitchFamily="34" charset="0"/>
                  <a:ea typeface="Times New Roman" pitchFamily="18" charset="0"/>
                  <a:cs typeface="AdvertisingBold" pitchFamily="2" charset="-78"/>
                </a:rPr>
                <a:t>– </a:t>
              </a:r>
              <a:r>
                <a:rPr lang="ar-EG" sz="1600" dirty="0" smtClean="0">
                  <a:solidFill>
                    <a:schemeClr val="bg1"/>
                  </a:solidFill>
                  <a:latin typeface="Calibri" pitchFamily="34" charset="0"/>
                  <a:ea typeface="Times New Roman" pitchFamily="18" charset="0"/>
                  <a:cs typeface="AdvertisingBold" pitchFamily="2" charset="-78"/>
                </a:rPr>
                <a:t>2010/12/31</a:t>
              </a:r>
              <a:r>
                <a:rPr kumimoji="0" lang="ar-EG" sz="1600" i="0" u="none" strike="noStrike" cap="none" normalizeH="0" baseline="0" dirty="0" smtClean="0">
                  <a:ln>
                    <a:noFill/>
                  </a:ln>
                  <a:solidFill>
                    <a:schemeClr val="bg1"/>
                  </a:solidFill>
                  <a:effectLst/>
                  <a:latin typeface="Calibri" pitchFamily="34" charset="0"/>
                  <a:ea typeface="Times New Roman" pitchFamily="18" charset="0"/>
                  <a:cs typeface="AdvertisingBold" pitchFamily="2" charset="-78"/>
                </a:rPr>
                <a:t>المخرجات المناظرة للهدف رقم (2)</a:t>
              </a:r>
              <a:r>
                <a:rPr kumimoji="0" lang="ar-EG" sz="1600" i="0" u="none" strike="noStrike" cap="none" normalizeH="0" dirty="0" smtClean="0">
                  <a:ln>
                    <a:noFill/>
                  </a:ln>
                  <a:solidFill>
                    <a:schemeClr val="bg1"/>
                  </a:solidFill>
                  <a:effectLst/>
                  <a:latin typeface="Calibri" pitchFamily="34" charset="0"/>
                  <a:ea typeface="Times New Roman" pitchFamily="18" charset="0"/>
                  <a:cs typeface="AdvertisingBold" pitchFamily="2" charset="-78"/>
                </a:rPr>
                <a:t> :</a:t>
              </a:r>
              <a:endParaRPr kumimoji="0" lang="ar-EG" sz="1600" i="0" u="none" strike="noStrike" cap="none" normalizeH="0" baseline="0" dirty="0" smtClean="0">
                <a:ln>
                  <a:noFill/>
                </a:ln>
                <a:solidFill>
                  <a:schemeClr val="bg1"/>
                </a:solidFill>
                <a:effectLst/>
                <a:latin typeface="Arial" pitchFamily="34" charset="0"/>
                <a:cs typeface="AdvertisingBold" pitchFamily="2" charset="-78"/>
              </a:endParaRPr>
            </a:p>
          </p:txBody>
        </p:sp>
        <p:grpSp>
          <p:nvGrpSpPr>
            <p:cNvPr id="3" name="مجموعة 42"/>
            <p:cNvGrpSpPr/>
            <p:nvPr/>
          </p:nvGrpSpPr>
          <p:grpSpPr>
            <a:xfrm>
              <a:off x="27864" y="928670"/>
              <a:ext cx="9072594" cy="857256"/>
              <a:chOff x="71406" y="928670"/>
              <a:chExt cx="9072594" cy="857256"/>
            </a:xfrm>
          </p:grpSpPr>
          <p:sp>
            <p:nvSpPr>
              <p:cNvPr id="24" name="مستطيل مستدير الزوايا 7"/>
              <p:cNvSpPr/>
              <p:nvPr/>
            </p:nvSpPr>
            <p:spPr>
              <a:xfrm>
                <a:off x="6929454" y="928670"/>
                <a:ext cx="2214546" cy="857256"/>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EG" sz="2400" dirty="0">
                    <a:cs typeface="AF_Taif Normal" pitchFamily="2" charset="-78"/>
                  </a:rPr>
                  <a:t>المخرجات</a:t>
                </a:r>
              </a:p>
            </p:txBody>
          </p:sp>
          <p:sp>
            <p:nvSpPr>
              <p:cNvPr id="25" name="مستطيل مستدير الزوايا 24"/>
              <p:cNvSpPr/>
              <p:nvPr/>
            </p:nvSpPr>
            <p:spPr>
              <a:xfrm>
                <a:off x="3571868" y="928670"/>
                <a:ext cx="1070438" cy="85725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050" b="1" dirty="0"/>
                  <a:t>نسبة الإنجاز المتوقع طبقا للإطار </a:t>
                </a:r>
                <a:r>
                  <a:rPr lang="ar-EG" sz="1050" b="1" dirty="0" err="1" smtClean="0"/>
                  <a:t>الزمنى</a:t>
                </a:r>
                <a:endParaRPr lang="en-US" sz="1050" dirty="0"/>
              </a:p>
            </p:txBody>
          </p:sp>
          <p:sp>
            <p:nvSpPr>
              <p:cNvPr id="26" name="مستطيل مستدير الزوايا 25"/>
              <p:cNvSpPr/>
              <p:nvPr/>
            </p:nvSpPr>
            <p:spPr>
              <a:xfrm>
                <a:off x="1500166" y="928670"/>
                <a:ext cx="986750" cy="85725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b="1" dirty="0" smtClean="0"/>
                  <a:t>المشاركين </a:t>
                </a:r>
                <a:r>
                  <a:rPr lang="ar-EG" sz="1100" b="1" dirty="0"/>
                  <a:t>في </a:t>
                </a:r>
                <a:r>
                  <a:rPr lang="ar-EG" sz="1100" b="1" dirty="0" smtClean="0"/>
                  <a:t>التنفيذ</a:t>
                </a:r>
                <a:endParaRPr lang="en-US" sz="1100" dirty="0"/>
              </a:p>
            </p:txBody>
          </p:sp>
          <p:grpSp>
            <p:nvGrpSpPr>
              <p:cNvPr id="4" name="مجموعة 17"/>
              <p:cNvGrpSpPr/>
              <p:nvPr/>
            </p:nvGrpSpPr>
            <p:grpSpPr>
              <a:xfrm>
                <a:off x="4643438" y="928670"/>
                <a:ext cx="2214578" cy="857256"/>
                <a:chOff x="5143504" y="928670"/>
                <a:chExt cx="2214578" cy="857256"/>
              </a:xfrm>
            </p:grpSpPr>
            <p:sp>
              <p:nvSpPr>
                <p:cNvPr id="30" name="مستطيل مستدير الزوايا 8"/>
                <p:cNvSpPr/>
                <p:nvPr/>
              </p:nvSpPr>
              <p:spPr>
                <a:xfrm>
                  <a:off x="5143536" y="928670"/>
                  <a:ext cx="2214546" cy="85725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31" name="مربع نص 11"/>
                <p:cNvSpPr txBox="1"/>
                <p:nvPr/>
              </p:nvSpPr>
              <p:spPr>
                <a:xfrm>
                  <a:off x="5143504" y="928670"/>
                  <a:ext cx="2143140" cy="369332"/>
                </a:xfrm>
                <a:prstGeom prst="rect">
                  <a:avLst/>
                </a:prstGeom>
                <a:noFill/>
              </p:spPr>
              <p:txBody>
                <a:bodyPr wrap="square" rtlCol="1">
                  <a:spAutoFit/>
                </a:bodyPr>
                <a:lstStyle/>
                <a:p>
                  <a:pPr algn="ctr"/>
                  <a:r>
                    <a:rPr lang="ar-EG" dirty="0" smtClean="0"/>
                    <a:t>فترة التنفيذ</a:t>
                  </a:r>
                  <a:endParaRPr lang="ar-EG" dirty="0"/>
                </a:p>
              </p:txBody>
            </p:sp>
            <p:sp>
              <p:nvSpPr>
                <p:cNvPr id="32" name="مستطيل ذو زاويتين مستديرتين في نفس الجانب 12"/>
                <p:cNvSpPr/>
                <p:nvPr/>
              </p:nvSpPr>
              <p:spPr>
                <a:xfrm>
                  <a:off x="6286512" y="1414222"/>
                  <a:ext cx="928694" cy="357190"/>
                </a:xfrm>
                <a:prstGeom prst="round2SameRect">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ar-EG" dirty="0" smtClean="0"/>
                    <a:t>البداية</a:t>
                  </a:r>
                  <a:endParaRPr lang="ar-EG" dirty="0"/>
                </a:p>
              </p:txBody>
            </p:sp>
            <p:sp>
              <p:nvSpPr>
                <p:cNvPr id="33" name="مستطيل ذو زاويتين مستديرتين في نفس الجانب 13"/>
                <p:cNvSpPr/>
                <p:nvPr/>
              </p:nvSpPr>
              <p:spPr>
                <a:xfrm>
                  <a:off x="5286380" y="1414222"/>
                  <a:ext cx="928694" cy="357190"/>
                </a:xfrm>
                <a:prstGeom prst="round2SameRect">
                  <a:avLst/>
                </a:prstGeom>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ar-EG" dirty="0" smtClean="0"/>
                    <a:t>النهاية</a:t>
                  </a:r>
                  <a:endParaRPr lang="ar-EG" dirty="0"/>
                </a:p>
              </p:txBody>
            </p:sp>
          </p:grpSp>
          <p:sp>
            <p:nvSpPr>
              <p:cNvPr id="28" name="مستطيل مستدير الزوايا 27"/>
              <p:cNvSpPr/>
              <p:nvPr/>
            </p:nvSpPr>
            <p:spPr>
              <a:xfrm>
                <a:off x="2500298" y="928670"/>
                <a:ext cx="1070438" cy="857256"/>
              </a:xfrm>
              <a:prstGeom prst="roundRect">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1050" b="1" dirty="0"/>
                  <a:t>نسبة تقييم </a:t>
                </a:r>
                <a:r>
                  <a:rPr lang="ar-EG" sz="1050" b="1" dirty="0" err="1"/>
                  <a:t>ماتم</a:t>
                </a:r>
                <a:r>
                  <a:rPr lang="ar-EG" sz="1050" b="1" dirty="0"/>
                  <a:t> انجازه</a:t>
                </a:r>
                <a:endParaRPr lang="en-US" sz="1050" dirty="0"/>
              </a:p>
              <a:p>
                <a:r>
                  <a:rPr lang="ar-EG" sz="1050" b="1" dirty="0"/>
                  <a:t>(0-100%)</a:t>
                </a:r>
                <a:endParaRPr lang="en-US" sz="1050" dirty="0"/>
              </a:p>
            </p:txBody>
          </p:sp>
          <p:sp>
            <p:nvSpPr>
              <p:cNvPr id="29" name="مستطيل مستدير الزوايا 15"/>
              <p:cNvSpPr/>
              <p:nvPr/>
            </p:nvSpPr>
            <p:spPr>
              <a:xfrm>
                <a:off x="71406" y="928670"/>
                <a:ext cx="1415346" cy="857256"/>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100" b="1" dirty="0" smtClean="0"/>
                  <a:t>ملاحظات</a:t>
                </a:r>
              </a:p>
              <a:p>
                <a:pPr algn="ctr"/>
                <a:r>
                  <a:rPr lang="ar-EG" sz="1100" b="1" dirty="0"/>
                  <a:t>أدلة وشواهد</a:t>
                </a:r>
                <a:endParaRPr lang="en-US" sz="1100" dirty="0"/>
              </a:p>
            </p:txBody>
          </p:sp>
        </p:grpSp>
        <p:grpSp>
          <p:nvGrpSpPr>
            <p:cNvPr id="7" name="مجموعة 41"/>
            <p:cNvGrpSpPr/>
            <p:nvPr/>
          </p:nvGrpSpPr>
          <p:grpSpPr>
            <a:xfrm>
              <a:off x="27896" y="1928802"/>
              <a:ext cx="9032416" cy="3429024"/>
              <a:chOff x="27896" y="1571612"/>
              <a:chExt cx="9032416" cy="3429024"/>
            </a:xfrm>
          </p:grpSpPr>
          <p:sp>
            <p:nvSpPr>
              <p:cNvPr id="10" name="مربع نص 9"/>
              <p:cNvSpPr txBox="1"/>
              <p:nvPr/>
            </p:nvSpPr>
            <p:spPr>
              <a:xfrm>
                <a:off x="6845766" y="1643050"/>
                <a:ext cx="2214546" cy="830997"/>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pPr algn="ctr"/>
                <a:r>
                  <a:rPr lang="ar-EG" sz="1600" b="1" dirty="0">
                    <a:latin typeface="Times New Roman" pitchFamily="18" charset="0"/>
                    <a:cs typeface="Times New Roman" pitchFamily="18" charset="0"/>
                  </a:rPr>
                  <a:t>          صورة أولية من </a:t>
                </a:r>
              </a:p>
              <a:p>
                <a:pPr algn="ctr"/>
                <a:r>
                  <a:rPr lang="ar-EG" sz="1600" b="1" dirty="0">
                    <a:latin typeface="Times New Roman" pitchFamily="18" charset="0"/>
                    <a:cs typeface="Times New Roman" pitchFamily="18" charset="0"/>
                  </a:rPr>
                  <a:t>           المكافئ (2) لمقياس سمات شخصية الطالب :</a:t>
                </a:r>
                <a:endParaRPr lang="en-US" sz="1600" b="1" dirty="0">
                  <a:latin typeface="Times New Roman" pitchFamily="18" charset="0"/>
                  <a:cs typeface="Times New Roman" pitchFamily="18" charset="0"/>
                </a:endParaRPr>
              </a:p>
            </p:txBody>
          </p:sp>
          <p:grpSp>
            <p:nvGrpSpPr>
              <p:cNvPr id="8" name="مجموعة 29"/>
              <p:cNvGrpSpPr/>
              <p:nvPr/>
            </p:nvGrpSpPr>
            <p:grpSpPr>
              <a:xfrm>
                <a:off x="4643438" y="1643050"/>
                <a:ext cx="2058320" cy="2286016"/>
                <a:chOff x="4657952" y="428604"/>
                <a:chExt cx="2058320" cy="2286016"/>
              </a:xfrm>
            </p:grpSpPr>
            <p:sp>
              <p:nvSpPr>
                <p:cNvPr id="20" name="مستطيل مستدير الزوايا 19"/>
                <p:cNvSpPr/>
                <p:nvPr/>
              </p:nvSpPr>
              <p:spPr>
                <a:xfrm>
                  <a:off x="5729522" y="428604"/>
                  <a:ext cx="985618"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l" rtl="0"/>
                  <a:r>
                    <a:rPr lang="ar-EG" sz="1100" b="1" dirty="0" smtClean="0"/>
                    <a:t>2010/12/1</a:t>
                  </a:r>
                  <a:endParaRPr lang="en-US" sz="1100" dirty="0"/>
                </a:p>
              </p:txBody>
            </p:sp>
            <p:sp>
              <p:nvSpPr>
                <p:cNvPr id="21" name="مستطيل مستدير الزوايا 20"/>
                <p:cNvSpPr/>
                <p:nvPr/>
              </p:nvSpPr>
              <p:spPr>
                <a:xfrm>
                  <a:off x="4657952" y="428604"/>
                  <a:ext cx="1071570"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l" rtl="0"/>
                  <a:r>
                    <a:rPr lang="ar-EG" sz="1100" b="1" dirty="0" smtClean="0"/>
                    <a:t>2010/12/21</a:t>
                  </a:r>
                  <a:endParaRPr lang="en-US" sz="1100" dirty="0"/>
                </a:p>
              </p:txBody>
            </p:sp>
            <p:sp>
              <p:nvSpPr>
                <p:cNvPr id="22" name="مستطيل مستدير الزوايا 21"/>
                <p:cNvSpPr/>
                <p:nvPr/>
              </p:nvSpPr>
              <p:spPr>
                <a:xfrm>
                  <a:off x="5730654" y="2357430"/>
                  <a:ext cx="985618"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l" rtl="0"/>
                  <a:r>
                    <a:rPr lang="ar-EG" sz="1100" b="1" dirty="0" smtClean="0"/>
                    <a:t>2010/12/1</a:t>
                  </a:r>
                  <a:endParaRPr lang="en-US" sz="1100" dirty="0"/>
                </a:p>
              </p:txBody>
            </p:sp>
            <p:sp>
              <p:nvSpPr>
                <p:cNvPr id="23" name="مستطيل مستدير الزوايا 22"/>
                <p:cNvSpPr/>
                <p:nvPr/>
              </p:nvSpPr>
              <p:spPr>
                <a:xfrm>
                  <a:off x="4659084" y="2357430"/>
                  <a:ext cx="1071570" cy="35719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l" rtl="0"/>
                  <a:r>
                    <a:rPr lang="ar-EG" sz="1100" b="1" dirty="0" smtClean="0"/>
                    <a:t>2010/12/21</a:t>
                  </a:r>
                  <a:endParaRPr lang="en-US" sz="1100" dirty="0"/>
                </a:p>
              </p:txBody>
            </p:sp>
          </p:grpSp>
          <p:sp>
            <p:nvSpPr>
              <p:cNvPr id="12" name="مستطيل مستدير الزوايا 11"/>
              <p:cNvSpPr/>
              <p:nvPr/>
            </p:nvSpPr>
            <p:spPr>
              <a:xfrm>
                <a:off x="3570736" y="1571612"/>
                <a:ext cx="928694" cy="1428760"/>
              </a:xfrm>
              <a:prstGeom prst="round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sp>
            <p:nvSpPr>
              <p:cNvPr id="13" name="مستطيل مستدير الزوايا 12"/>
              <p:cNvSpPr/>
              <p:nvPr/>
            </p:nvSpPr>
            <p:spPr>
              <a:xfrm>
                <a:off x="2484652" y="1571612"/>
                <a:ext cx="928694" cy="1428760"/>
              </a:xfrm>
              <a:prstGeom prst="roundRect">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sp>
            <p:nvSpPr>
              <p:cNvPr id="14" name="مستطيل مستدير الزوايا 13"/>
              <p:cNvSpPr/>
              <p:nvPr/>
            </p:nvSpPr>
            <p:spPr>
              <a:xfrm>
                <a:off x="1784786" y="2071678"/>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2</a:t>
                </a:r>
                <a:endParaRPr lang="ar-EG" sz="900" b="1" dirty="0">
                  <a:solidFill>
                    <a:schemeClr val="bg1"/>
                  </a:solidFill>
                  <a:latin typeface="Times New Roman" pitchFamily="18" charset="0"/>
                  <a:cs typeface="Times New Roman" pitchFamily="18" charset="0"/>
                </a:endParaRPr>
              </a:p>
            </p:txBody>
          </p:sp>
          <p:sp>
            <p:nvSpPr>
              <p:cNvPr id="15" name="مستطيل مستدير الزوايا 14"/>
              <p:cNvSpPr/>
              <p:nvPr/>
            </p:nvSpPr>
            <p:spPr>
              <a:xfrm>
                <a:off x="27896" y="1643050"/>
                <a:ext cx="1400832" cy="1428760"/>
              </a:xfrm>
              <a:prstGeom prst="roundRect">
                <a:avLst>
                  <a:gd name="adj" fmla="val 0"/>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EG" sz="1200" dirty="0">
                    <a:cs typeface="AdvertisingBold" pitchFamily="2" charset="-78"/>
                  </a:rPr>
                  <a:t>مقياس سمات شخصية الطالب(مكافئ2) في صورته الأولية جاهز للتحكيم والمراجعة .</a:t>
                </a:r>
                <a:endParaRPr lang="en-US" sz="1200" dirty="0">
                  <a:cs typeface="AdvertisingBold" pitchFamily="2" charset="-78"/>
                </a:endParaRPr>
              </a:p>
            </p:txBody>
          </p:sp>
          <p:sp>
            <p:nvSpPr>
              <p:cNvPr id="16" name="مستطيل مستدير الزوايا 15"/>
              <p:cNvSpPr/>
              <p:nvPr/>
            </p:nvSpPr>
            <p:spPr>
              <a:xfrm>
                <a:off x="3571868" y="3500438"/>
                <a:ext cx="928694" cy="1428760"/>
              </a:xfrm>
              <a:prstGeom prst="round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sp>
            <p:nvSpPr>
              <p:cNvPr id="17" name="مستطيل مستدير الزوايا 16"/>
              <p:cNvSpPr/>
              <p:nvPr/>
            </p:nvSpPr>
            <p:spPr>
              <a:xfrm>
                <a:off x="2485784" y="3500438"/>
                <a:ext cx="928694" cy="1428760"/>
              </a:xfrm>
              <a:prstGeom prst="roundRect">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r>
                  <a:rPr lang="ar-EG" dirty="0" smtClean="0">
                    <a:cs typeface="AdvertisingBold" pitchFamily="2" charset="-78"/>
                  </a:rPr>
                  <a:t>100%</a:t>
                </a:r>
                <a:endParaRPr lang="ar-EG" dirty="0">
                  <a:cs typeface="AdvertisingBold" pitchFamily="2" charset="-78"/>
                </a:endParaRPr>
              </a:p>
            </p:txBody>
          </p:sp>
          <p:sp>
            <p:nvSpPr>
              <p:cNvPr id="18" name="مستطيل مستدير الزوايا 17"/>
              <p:cNvSpPr/>
              <p:nvPr/>
            </p:nvSpPr>
            <p:spPr>
              <a:xfrm>
                <a:off x="1785918" y="4000504"/>
                <a:ext cx="357190" cy="35719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400" b="1" dirty="0" smtClean="0">
                    <a:solidFill>
                      <a:schemeClr val="bg1"/>
                    </a:solidFill>
                    <a:latin typeface="Times New Roman" pitchFamily="18" charset="0"/>
                    <a:cs typeface="Times New Roman" pitchFamily="18" charset="0"/>
                  </a:rPr>
                  <a:t>2</a:t>
                </a:r>
                <a:endParaRPr lang="ar-EG" sz="900" b="1" dirty="0">
                  <a:solidFill>
                    <a:schemeClr val="bg1"/>
                  </a:solidFill>
                  <a:latin typeface="Times New Roman" pitchFamily="18" charset="0"/>
                  <a:cs typeface="Times New Roman" pitchFamily="18" charset="0"/>
                </a:endParaRPr>
              </a:p>
            </p:txBody>
          </p:sp>
          <p:sp>
            <p:nvSpPr>
              <p:cNvPr id="19" name="مستطيل مستدير الزوايا 18"/>
              <p:cNvSpPr/>
              <p:nvPr/>
            </p:nvSpPr>
            <p:spPr>
              <a:xfrm>
                <a:off x="29028" y="3571876"/>
                <a:ext cx="1400832" cy="1428760"/>
              </a:xfrm>
              <a:prstGeom prst="roundRect">
                <a:avLst>
                  <a:gd name="adj" fmla="val 0"/>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EG" sz="1200" dirty="0">
                    <a:cs typeface="AdvertisingBold" pitchFamily="2" charset="-78"/>
                  </a:rPr>
                  <a:t>مقياس  </a:t>
                </a:r>
                <a:r>
                  <a:rPr lang="ar-EG" sz="1200" dirty="0" smtClean="0">
                    <a:cs typeface="AdvertisingBold" pitchFamily="2" charset="-78"/>
                  </a:rPr>
                  <a:t>الاتجاه</a:t>
                </a:r>
              </a:p>
              <a:p>
                <a:pPr algn="ctr"/>
                <a:r>
                  <a:rPr lang="ar-EG" sz="1200" dirty="0" smtClean="0">
                    <a:cs typeface="AdvertisingBold" pitchFamily="2" charset="-78"/>
                  </a:rPr>
                  <a:t> </a:t>
                </a:r>
                <a:r>
                  <a:rPr lang="ar-EG" sz="1200" dirty="0">
                    <a:cs typeface="AdvertisingBold" pitchFamily="2" charset="-78"/>
                  </a:rPr>
                  <a:t>نحو </a:t>
                </a:r>
                <a:r>
                  <a:rPr lang="ar-EG" sz="1200" dirty="0" smtClean="0">
                    <a:cs typeface="AdvertisingBold" pitchFamily="2" charset="-78"/>
                  </a:rPr>
                  <a:t>مهنة التدريس(مكافئ2</a:t>
                </a:r>
                <a:r>
                  <a:rPr lang="ar-EG" sz="1200" dirty="0">
                    <a:cs typeface="AdvertisingBold" pitchFamily="2" charset="-78"/>
                  </a:rPr>
                  <a:t>) في صورته الأولية جاهز للتحكيم والمراجعة .</a:t>
                </a:r>
                <a:endParaRPr lang="en-US" sz="1200" dirty="0">
                  <a:cs typeface="AdvertisingBold" pitchFamily="2" charset="-78"/>
                </a:endParaRPr>
              </a:p>
            </p:txBody>
          </p:sp>
        </p:grpSp>
        <p:sp>
          <p:nvSpPr>
            <p:cNvPr id="9" name="مستطيل 8"/>
            <p:cNvSpPr/>
            <p:nvPr/>
          </p:nvSpPr>
          <p:spPr>
            <a:xfrm>
              <a:off x="0" y="5786454"/>
              <a:ext cx="9144000" cy="107154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dirty="0" smtClean="0">
                  <a:cs typeface="AF_Taif Normal" pitchFamily="2" charset="-78"/>
                </a:rPr>
                <a:t>ملخص مخرجات المشروع</a:t>
              </a:r>
              <a:endParaRPr lang="en-US" sz="2800" dirty="0" smtClean="0">
                <a:cs typeface="AF_Taif Normal" pitchFamily="2" charset="-78"/>
              </a:endParaRPr>
            </a:p>
          </p:txBody>
        </p:sp>
      </p:grpSp>
      <p:grpSp>
        <p:nvGrpSpPr>
          <p:cNvPr id="11" name="مجموعة 33"/>
          <p:cNvGrpSpPr/>
          <p:nvPr/>
        </p:nvGrpSpPr>
        <p:grpSpPr>
          <a:xfrm>
            <a:off x="8429652" y="1988098"/>
            <a:ext cx="571504" cy="461665"/>
            <a:chOff x="8501090" y="1988098"/>
            <a:chExt cx="571504" cy="461665"/>
          </a:xfrm>
        </p:grpSpPr>
        <p:sp>
          <p:nvSpPr>
            <p:cNvPr id="35" name="مستطيل ذو زاويتين مستديرتين في نفس الجانب 34"/>
            <p:cNvSpPr/>
            <p:nvPr/>
          </p:nvSpPr>
          <p:spPr>
            <a:xfrm flipV="1">
              <a:off x="8572528" y="2000240"/>
              <a:ext cx="472170" cy="42862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p>
          </p:txBody>
        </p:sp>
        <p:sp>
          <p:nvSpPr>
            <p:cNvPr id="36" name="مربع نص 35"/>
            <p:cNvSpPr txBox="1"/>
            <p:nvPr/>
          </p:nvSpPr>
          <p:spPr>
            <a:xfrm>
              <a:off x="8501090" y="1988098"/>
              <a:ext cx="571504" cy="461665"/>
            </a:xfrm>
            <a:prstGeom prst="rect">
              <a:avLst/>
            </a:prstGeom>
            <a:noFill/>
          </p:spPr>
          <p:txBody>
            <a:bodyPr wrap="square" rtlCol="1">
              <a:spAutoFit/>
            </a:bodyPr>
            <a:lstStyle/>
            <a:p>
              <a:r>
                <a:rPr lang="ar-EG" sz="2400" dirty="0" smtClean="0">
                  <a:latin typeface="Times New Roman" pitchFamily="18" charset="0"/>
                  <a:cs typeface="Times New Roman" pitchFamily="18" charset="0"/>
                </a:rPr>
                <a:t>15</a:t>
              </a:r>
              <a:endParaRPr lang="ar-EG" sz="2400" dirty="0">
                <a:latin typeface="Times New Roman" pitchFamily="18" charset="0"/>
                <a:cs typeface="Times New Roman" pitchFamily="18" charset="0"/>
              </a:endParaRPr>
            </a:p>
          </p:txBody>
        </p:sp>
      </p:grpSp>
      <p:cxnSp>
        <p:nvCxnSpPr>
          <p:cNvPr id="37" name="رابط مستقيم 36"/>
          <p:cNvCxnSpPr/>
          <p:nvPr/>
        </p:nvCxnSpPr>
        <p:spPr>
          <a:xfrm rot="10800000">
            <a:off x="0" y="3643314"/>
            <a:ext cx="9144000" cy="1588"/>
          </a:xfrm>
          <a:prstGeom prst="line">
            <a:avLst/>
          </a:prstGeom>
          <a:ln/>
          <a:effectLst/>
        </p:spPr>
        <p:style>
          <a:lnRef idx="3">
            <a:schemeClr val="dk1"/>
          </a:lnRef>
          <a:fillRef idx="0">
            <a:schemeClr val="dk1"/>
          </a:fillRef>
          <a:effectRef idx="2">
            <a:schemeClr val="dk1"/>
          </a:effectRef>
          <a:fontRef idx="minor">
            <a:schemeClr val="tx1"/>
          </a:fontRef>
        </p:style>
      </p:cxnSp>
      <p:sp>
        <p:nvSpPr>
          <p:cNvPr id="38" name="مربع نص 37"/>
          <p:cNvSpPr txBox="1"/>
          <p:nvPr/>
        </p:nvSpPr>
        <p:spPr>
          <a:xfrm>
            <a:off x="6858016" y="3786190"/>
            <a:ext cx="2214546" cy="830997"/>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pPr algn="ctr"/>
            <a:r>
              <a:rPr lang="ar-EG" sz="1600" b="1" dirty="0" smtClean="0">
                <a:latin typeface="Times New Roman" pitchFamily="18" charset="0"/>
                <a:cs typeface="Times New Roman" pitchFamily="18" charset="0"/>
              </a:rPr>
              <a:t>  </a:t>
            </a:r>
            <a:r>
              <a:rPr lang="ar-EG" sz="1600" b="1" dirty="0">
                <a:latin typeface="Times New Roman" pitchFamily="18" charset="0"/>
                <a:cs typeface="Times New Roman" pitchFamily="18" charset="0"/>
              </a:rPr>
              <a:t>صورة أولية من </a:t>
            </a:r>
          </a:p>
          <a:p>
            <a:pPr algn="ctr"/>
            <a:r>
              <a:rPr lang="ar-EG" sz="1600" b="1" dirty="0">
                <a:latin typeface="Times New Roman" pitchFamily="18" charset="0"/>
                <a:cs typeface="Times New Roman" pitchFamily="18" charset="0"/>
              </a:rPr>
              <a:t>       المكافئ (2) لمقياس الاتجاه نحو مهنة التدريس :</a:t>
            </a:r>
            <a:endParaRPr lang="en-US" sz="1600" b="1" dirty="0">
              <a:latin typeface="Times New Roman" pitchFamily="18" charset="0"/>
              <a:cs typeface="Times New Roman" pitchFamily="18" charset="0"/>
            </a:endParaRPr>
          </a:p>
        </p:txBody>
      </p:sp>
      <p:grpSp>
        <p:nvGrpSpPr>
          <p:cNvPr id="27" name="مجموعة 38"/>
          <p:cNvGrpSpPr/>
          <p:nvPr/>
        </p:nvGrpSpPr>
        <p:grpSpPr>
          <a:xfrm>
            <a:off x="8357114" y="3786190"/>
            <a:ext cx="616146" cy="461665"/>
            <a:chOff x="8428552" y="1988098"/>
            <a:chExt cx="616146" cy="461665"/>
          </a:xfrm>
        </p:grpSpPr>
        <p:sp>
          <p:nvSpPr>
            <p:cNvPr id="40" name="مستطيل ذو زاويتين مستديرتين في نفس الجانب 39"/>
            <p:cNvSpPr/>
            <p:nvPr/>
          </p:nvSpPr>
          <p:spPr>
            <a:xfrm flipV="1">
              <a:off x="8572528" y="2000240"/>
              <a:ext cx="472170" cy="42862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p>
          </p:txBody>
        </p:sp>
        <p:sp>
          <p:nvSpPr>
            <p:cNvPr id="41" name="مربع نص 40"/>
            <p:cNvSpPr txBox="1"/>
            <p:nvPr/>
          </p:nvSpPr>
          <p:spPr>
            <a:xfrm>
              <a:off x="8428552" y="1988098"/>
              <a:ext cx="600500" cy="461665"/>
            </a:xfrm>
            <a:prstGeom prst="rect">
              <a:avLst/>
            </a:prstGeom>
            <a:noFill/>
          </p:spPr>
          <p:txBody>
            <a:bodyPr wrap="square" rtlCol="1">
              <a:spAutoFit/>
            </a:bodyPr>
            <a:lstStyle/>
            <a:p>
              <a:r>
                <a:rPr lang="ar-EG" sz="2400" dirty="0" smtClean="0">
                  <a:latin typeface="Times New Roman" pitchFamily="18" charset="0"/>
                  <a:cs typeface="Times New Roman" pitchFamily="18" charset="0"/>
                </a:rPr>
                <a:t>16</a:t>
              </a:r>
              <a:endParaRPr lang="ar-EG" sz="2400" dirty="0">
                <a:latin typeface="Times New Roman" pitchFamily="18" charset="0"/>
                <a:cs typeface="Times New Roman" pitchFamily="18"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0" y="571480"/>
            <a:ext cx="9144000" cy="5786478"/>
          </a:xfrm>
          <a:prstGeom prst="roundRect">
            <a:avLst/>
          </a:prstGeom>
        </p:spPr>
        <p:style>
          <a:lnRef idx="1">
            <a:schemeClr val="accent5"/>
          </a:lnRef>
          <a:fillRef idx="3">
            <a:schemeClr val="accent5"/>
          </a:fillRef>
          <a:effectRef idx="2">
            <a:schemeClr val="accent5"/>
          </a:effectRef>
          <a:fontRef idx="minor">
            <a:schemeClr val="lt1"/>
          </a:fontRef>
        </p:style>
        <p:txBody>
          <a:bodyPr rtlCol="1" anchor="ctr"/>
          <a:lstStyle/>
          <a:p>
            <a:pPr algn="ctr"/>
            <a:endParaRPr lang="ar-EG"/>
          </a:p>
        </p:txBody>
      </p:sp>
      <p:pic>
        <p:nvPicPr>
          <p:cNvPr id="3" name="Picture 6" descr="D:\شعارات\2.png"/>
          <p:cNvPicPr>
            <a:picLocks noChangeAspect="1" noChangeArrowheads="1"/>
          </p:cNvPicPr>
          <p:nvPr/>
        </p:nvPicPr>
        <p:blipFill>
          <a:blip r:embed="rId2" cstate="print"/>
          <a:srcRect/>
          <a:stretch>
            <a:fillRect/>
          </a:stretch>
        </p:blipFill>
        <p:spPr bwMode="auto">
          <a:xfrm>
            <a:off x="214282" y="1357298"/>
            <a:ext cx="3316560" cy="3514099"/>
          </a:xfrm>
          <a:prstGeom prst="rect">
            <a:avLst/>
          </a:prstGeom>
          <a:noFill/>
          <a:effectLst>
            <a:glow rad="63500">
              <a:schemeClr val="bg1">
                <a:alpha val="40000"/>
              </a:schemeClr>
            </a:glow>
          </a:effectLst>
        </p:spPr>
      </p:pic>
      <p:sp>
        <p:nvSpPr>
          <p:cNvPr id="4" name="مربع نص 3"/>
          <p:cNvSpPr txBox="1"/>
          <p:nvPr/>
        </p:nvSpPr>
        <p:spPr>
          <a:xfrm>
            <a:off x="3500430" y="2143116"/>
            <a:ext cx="5214974" cy="2123658"/>
          </a:xfrm>
          <a:prstGeom prst="rect">
            <a:avLst/>
          </a:prstGeom>
          <a:noFill/>
        </p:spPr>
        <p:txBody>
          <a:bodyPr wrap="square" rtlCol="1">
            <a:spAutoFit/>
          </a:bodyPr>
          <a:lstStyle/>
          <a:p>
            <a:pPr algn="ctr"/>
            <a:r>
              <a:rPr lang="ar-EG" sz="4400" b="1" dirty="0" smtClean="0">
                <a:solidFill>
                  <a:schemeClr val="bg1"/>
                </a:solidFill>
                <a:cs typeface="Al-Mujahed Classic" pitchFamily="2" charset="-78"/>
              </a:rPr>
              <a:t>سمات التميز في </a:t>
            </a:r>
          </a:p>
          <a:p>
            <a:pPr algn="ctr"/>
            <a:r>
              <a:rPr lang="ar-EG" sz="4400" b="1" dirty="0" smtClean="0">
                <a:cs typeface="Al-Mujahed Classic" pitchFamily="2" charset="-78"/>
              </a:rPr>
              <a:t>(</a:t>
            </a:r>
            <a:r>
              <a:rPr lang="ar-EG" sz="4400" b="1" dirty="0" smtClean="0">
                <a:solidFill>
                  <a:schemeClr val="accent2">
                    <a:lumMod val="50000"/>
                  </a:schemeClr>
                </a:solidFill>
                <a:cs typeface="Al-Mujahed Classic" pitchFamily="2" charset="-78"/>
              </a:rPr>
              <a:t>الكلية / البرنامج / نظم التقويم /المعمل</a:t>
            </a:r>
            <a:r>
              <a:rPr lang="ar-EG" sz="4400" b="1" dirty="0" smtClean="0">
                <a:cs typeface="Al-Mujahed Classic" pitchFamily="2" charset="-78"/>
              </a:rPr>
              <a:t>)</a:t>
            </a:r>
            <a:endParaRPr lang="ar-EG" sz="4400" dirty="0">
              <a:cs typeface="Al-Mujahed Classic" pitchFamily="2" charset="-7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8643966" y="1071546"/>
            <a:ext cx="500034"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smtClean="0"/>
              <a:t>م</a:t>
            </a:r>
            <a:endParaRPr lang="en-US" sz="2400" dirty="0" smtClean="0"/>
          </a:p>
        </p:txBody>
      </p:sp>
      <p:sp>
        <p:nvSpPr>
          <p:cNvPr id="3" name="مستطيل مستدير الزوايا 2"/>
          <p:cNvSpPr/>
          <p:nvPr/>
        </p:nvSpPr>
        <p:spPr>
          <a:xfrm>
            <a:off x="5000660" y="1071546"/>
            <a:ext cx="3571868" cy="714380"/>
          </a:xfrm>
          <a:prstGeom prst="roundRect">
            <a:avLst/>
          </a:prstGeom>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a:r>
              <a:rPr lang="ar-EG" b="1" dirty="0" smtClean="0">
                <a:solidFill>
                  <a:schemeClr val="tx2">
                    <a:lumMod val="50000"/>
                  </a:schemeClr>
                </a:solidFill>
              </a:rPr>
              <a:t>سمات التميز*</a:t>
            </a:r>
            <a:endParaRPr lang="en-US" dirty="0" smtClean="0">
              <a:solidFill>
                <a:schemeClr val="tx2">
                  <a:lumMod val="50000"/>
                </a:schemeClr>
              </a:solidFill>
            </a:endParaRPr>
          </a:p>
        </p:txBody>
      </p:sp>
      <p:sp>
        <p:nvSpPr>
          <p:cNvPr id="4" name="مستطيل مستدير الزوايا 3"/>
          <p:cNvSpPr/>
          <p:nvPr/>
        </p:nvSpPr>
        <p:spPr>
          <a:xfrm>
            <a:off x="58056" y="1071546"/>
            <a:ext cx="4871134"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1600" b="1" dirty="0" smtClean="0"/>
              <a:t>الإجراءات التي يتم اتخاذها لتنمية سمات التميز</a:t>
            </a:r>
            <a:endParaRPr lang="en-US" sz="1600" dirty="0" smtClean="0"/>
          </a:p>
        </p:txBody>
      </p:sp>
      <p:sp>
        <p:nvSpPr>
          <p:cNvPr id="1025" name="Rectangle 1"/>
          <p:cNvSpPr>
            <a:spLocks noChangeArrowheads="1"/>
          </p:cNvSpPr>
          <p:nvPr/>
        </p:nvSpPr>
        <p:spPr bwMode="auto">
          <a:xfrm>
            <a:off x="0" y="357166"/>
            <a:ext cx="9144000" cy="43852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152352" rIns="91440" bIns="38088"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1600" b="1" i="0" u="none" strike="noStrike" cap="none" normalizeH="0" baseline="0" dirty="0" smtClean="0">
                <a:ln>
                  <a:noFill/>
                </a:ln>
                <a:solidFill>
                  <a:schemeClr val="tx1"/>
                </a:solidFill>
                <a:effectLst/>
                <a:latin typeface="Times New Roman" pitchFamily="18" charset="0"/>
                <a:cs typeface="Al-Aramco" pitchFamily="2" charset="-78"/>
              </a:rPr>
              <a:t>سمات التميز في (الكلية / البرنامج / نظم التقويم /المعمل)</a:t>
            </a:r>
            <a:endParaRPr kumimoji="0" lang="en-US" sz="1600" b="1" i="0" u="none" strike="noStrike" cap="none" normalizeH="0" baseline="0" dirty="0" smtClean="0">
              <a:ln>
                <a:noFill/>
              </a:ln>
              <a:solidFill>
                <a:schemeClr val="tx1"/>
              </a:solidFill>
              <a:effectLst/>
              <a:latin typeface="Cambria" pitchFamily="18" charset="0"/>
              <a:cs typeface="Al-Aramco" pitchFamily="2" charset="-78"/>
            </a:endParaRPr>
          </a:p>
        </p:txBody>
      </p:sp>
      <p:sp>
        <p:nvSpPr>
          <p:cNvPr id="6" name="مستطيل ذو زاويتين مستديرتين في نفس الجانب 5"/>
          <p:cNvSpPr/>
          <p:nvPr/>
        </p:nvSpPr>
        <p:spPr>
          <a:xfrm flipV="1">
            <a:off x="2570604" y="1571612"/>
            <a:ext cx="2214578" cy="428628"/>
          </a:xfrm>
          <a:prstGeom prst="round2Same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EG" dirty="0"/>
          </a:p>
        </p:txBody>
      </p:sp>
      <p:sp>
        <p:nvSpPr>
          <p:cNvPr id="7" name="مستطيل ذو زاويتين مستديرتين في نفس الجانب 6"/>
          <p:cNvSpPr/>
          <p:nvPr/>
        </p:nvSpPr>
        <p:spPr>
          <a:xfrm flipV="1">
            <a:off x="213150" y="1571612"/>
            <a:ext cx="2214578" cy="428628"/>
          </a:xfrm>
          <a:prstGeom prst="round2Same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EG"/>
          </a:p>
        </p:txBody>
      </p:sp>
      <p:sp>
        <p:nvSpPr>
          <p:cNvPr id="8" name="مربع نص 7"/>
          <p:cNvSpPr txBox="1"/>
          <p:nvPr/>
        </p:nvSpPr>
        <p:spPr>
          <a:xfrm>
            <a:off x="2357422" y="1571612"/>
            <a:ext cx="2571768" cy="338554"/>
          </a:xfrm>
          <a:prstGeom prst="rect">
            <a:avLst/>
          </a:prstGeom>
          <a:noFill/>
        </p:spPr>
        <p:txBody>
          <a:bodyPr wrap="square" rtlCol="1">
            <a:spAutoFit/>
          </a:bodyPr>
          <a:lstStyle/>
          <a:p>
            <a:pPr algn="ctr"/>
            <a:r>
              <a:rPr lang="ar-EG" sz="1600" b="1" dirty="0" smtClean="0"/>
              <a:t>قبل الفترة الحالية</a:t>
            </a:r>
            <a:endParaRPr lang="en-US" sz="1600" dirty="0" smtClean="0"/>
          </a:p>
        </p:txBody>
      </p:sp>
      <p:sp>
        <p:nvSpPr>
          <p:cNvPr id="9" name="مربع نص 8"/>
          <p:cNvSpPr txBox="1"/>
          <p:nvPr/>
        </p:nvSpPr>
        <p:spPr>
          <a:xfrm>
            <a:off x="-71470" y="1571612"/>
            <a:ext cx="2571768" cy="338554"/>
          </a:xfrm>
          <a:prstGeom prst="rect">
            <a:avLst/>
          </a:prstGeom>
          <a:noFill/>
        </p:spPr>
        <p:txBody>
          <a:bodyPr wrap="square" rtlCol="1">
            <a:spAutoFit/>
          </a:bodyPr>
          <a:lstStyle/>
          <a:p>
            <a:r>
              <a:rPr lang="ar-EG" sz="1600" b="1" dirty="0" err="1" smtClean="0"/>
              <a:t>فى</a:t>
            </a:r>
            <a:r>
              <a:rPr lang="ar-EG" sz="1600" b="1" dirty="0" smtClean="0"/>
              <a:t> نهاية الفترة الحالية</a:t>
            </a:r>
            <a:endParaRPr lang="en-US" sz="1600" dirty="0"/>
          </a:p>
        </p:txBody>
      </p:sp>
      <p:grpSp>
        <p:nvGrpSpPr>
          <p:cNvPr id="14" name="مجموعة 13"/>
          <p:cNvGrpSpPr/>
          <p:nvPr/>
        </p:nvGrpSpPr>
        <p:grpSpPr>
          <a:xfrm>
            <a:off x="128330" y="2232464"/>
            <a:ext cx="9001156" cy="882888"/>
            <a:chOff x="128330" y="2188922"/>
            <a:chExt cx="9001156" cy="882888"/>
          </a:xfrm>
        </p:grpSpPr>
        <p:sp>
          <p:nvSpPr>
            <p:cNvPr id="10" name="مستطيل مستدير الزوايا 9"/>
            <p:cNvSpPr/>
            <p:nvPr/>
          </p:nvSpPr>
          <p:spPr>
            <a:xfrm>
              <a:off x="8715404" y="2332930"/>
              <a:ext cx="414082" cy="500066"/>
            </a:xfrm>
            <a:prstGeom prst="roundRect">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smtClean="0"/>
                <a:t>1</a:t>
              </a:r>
              <a:endParaRPr lang="en-US" sz="2400" dirty="0" smtClean="0"/>
            </a:p>
          </p:txBody>
        </p:sp>
        <p:sp>
          <p:nvSpPr>
            <p:cNvPr id="11" name="مستطيل مستدير الزوايا 10"/>
            <p:cNvSpPr/>
            <p:nvPr/>
          </p:nvSpPr>
          <p:spPr>
            <a:xfrm>
              <a:off x="5000628" y="2276006"/>
              <a:ext cx="3571868" cy="642942"/>
            </a:xfrm>
            <a:prstGeom prst="roundRect">
              <a:avLst/>
            </a:prstGeom>
            <a:solidFill>
              <a:schemeClr val="bg1">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1" anchor="ctr"/>
            <a:lstStyle/>
            <a:p>
              <a:r>
                <a:rPr lang="ar-EG" b="1" dirty="0" smtClean="0">
                  <a:latin typeface="Times New Roman" pitchFamily="18" charset="0"/>
                  <a:cs typeface="Times New Roman" pitchFamily="18" charset="0"/>
                </a:rPr>
                <a:t>جِدة الفكرة التي بني في ضوئها المشروع</a:t>
              </a:r>
              <a:endParaRPr lang="en-US" dirty="0">
                <a:latin typeface="Times New Roman" pitchFamily="18" charset="0"/>
                <a:cs typeface="Times New Roman" pitchFamily="18" charset="0"/>
              </a:endParaRPr>
            </a:p>
          </p:txBody>
        </p:sp>
        <p:sp>
          <p:nvSpPr>
            <p:cNvPr id="12" name="مستطيل مستدير الزوايا 11"/>
            <p:cNvSpPr/>
            <p:nvPr/>
          </p:nvSpPr>
          <p:spPr>
            <a:xfrm>
              <a:off x="2500298" y="2188922"/>
              <a:ext cx="2286016" cy="857256"/>
            </a:xfrm>
            <a:prstGeom prst="round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1">
              <a:schemeClr val="accent1"/>
            </a:lnRef>
            <a:fillRef idx="3">
              <a:schemeClr val="accent1"/>
            </a:fillRef>
            <a:effectRef idx="2">
              <a:schemeClr val="accent1"/>
            </a:effectRef>
            <a:fontRef idx="minor">
              <a:schemeClr val="lt1"/>
            </a:fontRef>
          </p:style>
          <p:txBody>
            <a:bodyPr rtlCol="1" anchor="ctr"/>
            <a:lstStyle/>
            <a:p>
              <a:r>
                <a:rPr lang="ar-EG" b="1" dirty="0" smtClean="0">
                  <a:latin typeface="Times New Roman" pitchFamily="18" charset="0"/>
                  <a:cs typeface="Times New Roman" pitchFamily="18" charset="0"/>
                </a:rPr>
                <a:t>توعية قطاع من العاملين بالجامعة بأهمية المشروع</a:t>
              </a:r>
              <a:endParaRPr lang="en-US" dirty="0">
                <a:latin typeface="Times New Roman" pitchFamily="18" charset="0"/>
                <a:cs typeface="Times New Roman" pitchFamily="18" charset="0"/>
              </a:endParaRPr>
            </a:p>
          </p:txBody>
        </p:sp>
        <p:sp>
          <p:nvSpPr>
            <p:cNvPr id="13" name="مستطيل مستدير الزوايا 12"/>
            <p:cNvSpPr/>
            <p:nvPr/>
          </p:nvSpPr>
          <p:spPr>
            <a:xfrm>
              <a:off x="128330" y="2214554"/>
              <a:ext cx="2286016" cy="857256"/>
            </a:xfrm>
            <a:prstGeom prst="round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1">
              <a:schemeClr val="accent1"/>
            </a:lnRef>
            <a:fillRef idx="3">
              <a:schemeClr val="accent1"/>
            </a:fillRef>
            <a:effectRef idx="2">
              <a:schemeClr val="accent1"/>
            </a:effectRef>
            <a:fontRef idx="minor">
              <a:schemeClr val="lt1"/>
            </a:fontRef>
          </p:style>
          <p:txBody>
            <a:bodyPr rtlCol="1" anchor="ctr"/>
            <a:lstStyle/>
            <a:p>
              <a:pPr algn="ctr"/>
              <a:r>
                <a:rPr lang="ar-EG" b="1" dirty="0" smtClean="0">
                  <a:latin typeface="Times New Roman" pitchFamily="18" charset="0"/>
                  <a:cs typeface="Times New Roman" pitchFamily="18" charset="0"/>
                </a:rPr>
                <a:t>نشر فكرة المشروع</a:t>
              </a:r>
              <a:endParaRPr lang="en-US" dirty="0">
                <a:latin typeface="Times New Roman" pitchFamily="18" charset="0"/>
                <a:cs typeface="Times New Roman" pitchFamily="18" charset="0"/>
              </a:endParaRPr>
            </a:p>
          </p:txBody>
        </p:sp>
      </p:grpSp>
      <p:grpSp>
        <p:nvGrpSpPr>
          <p:cNvPr id="15" name="مجموعة 14"/>
          <p:cNvGrpSpPr/>
          <p:nvPr/>
        </p:nvGrpSpPr>
        <p:grpSpPr>
          <a:xfrm>
            <a:off x="128330" y="3587522"/>
            <a:ext cx="9001156" cy="913048"/>
            <a:chOff x="128330" y="2276006"/>
            <a:chExt cx="9001156" cy="913048"/>
          </a:xfrm>
        </p:grpSpPr>
        <p:sp>
          <p:nvSpPr>
            <p:cNvPr id="16" name="مستطيل مستدير الزوايا 15"/>
            <p:cNvSpPr/>
            <p:nvPr/>
          </p:nvSpPr>
          <p:spPr>
            <a:xfrm>
              <a:off x="8715404" y="2488056"/>
              <a:ext cx="414082" cy="500066"/>
            </a:xfrm>
            <a:prstGeom prst="roundRect">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smtClean="0"/>
                <a:t>2</a:t>
              </a:r>
              <a:endParaRPr lang="en-US" sz="2400" dirty="0" smtClean="0"/>
            </a:p>
          </p:txBody>
        </p:sp>
        <p:sp>
          <p:nvSpPr>
            <p:cNvPr id="17" name="مستطيل مستدير الزوايا 16"/>
            <p:cNvSpPr/>
            <p:nvPr/>
          </p:nvSpPr>
          <p:spPr>
            <a:xfrm>
              <a:off x="5000628" y="2276006"/>
              <a:ext cx="3571868" cy="913048"/>
            </a:xfrm>
            <a:prstGeom prst="roundRect">
              <a:avLst/>
            </a:prstGeom>
            <a:solidFill>
              <a:schemeClr val="bg1">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1" anchor="ctr"/>
            <a:lstStyle/>
            <a:p>
              <a:r>
                <a:rPr lang="ar-EG" b="1" dirty="0" smtClean="0">
                  <a:latin typeface="Times New Roman" pitchFamily="18" charset="0"/>
                  <a:cs typeface="Times New Roman" pitchFamily="18" charset="0"/>
                </a:rPr>
                <a:t>وجود مجموعه متميزة من الخبراء الذين يمكنهم المشاركة في إعداد مثل هذه الاختبارات علي المستوي القومي.</a:t>
              </a:r>
              <a:endParaRPr lang="en-US" dirty="0">
                <a:latin typeface="Times New Roman" pitchFamily="18" charset="0"/>
                <a:cs typeface="Times New Roman" pitchFamily="18" charset="0"/>
              </a:endParaRPr>
            </a:p>
          </p:txBody>
        </p:sp>
        <p:sp>
          <p:nvSpPr>
            <p:cNvPr id="18" name="مستطيل مستدير الزوايا 17"/>
            <p:cNvSpPr/>
            <p:nvPr/>
          </p:nvSpPr>
          <p:spPr>
            <a:xfrm>
              <a:off x="2500298" y="2276006"/>
              <a:ext cx="2286016" cy="857256"/>
            </a:xfrm>
            <a:prstGeom prst="round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1">
              <a:schemeClr val="accent1"/>
            </a:lnRef>
            <a:fillRef idx="3">
              <a:schemeClr val="accent1"/>
            </a:fillRef>
            <a:effectRef idx="2">
              <a:schemeClr val="accent1"/>
            </a:effectRef>
            <a:fontRef idx="minor">
              <a:schemeClr val="lt1"/>
            </a:fontRef>
          </p:style>
          <p:txBody>
            <a:bodyPr rtlCol="1" anchor="ctr"/>
            <a:lstStyle/>
            <a:p>
              <a:r>
                <a:rPr lang="ar-EG" b="1" dirty="0" smtClean="0">
                  <a:latin typeface="Times New Roman" pitchFamily="18" charset="0"/>
                  <a:cs typeface="Times New Roman" pitchFamily="18" charset="0"/>
                </a:rPr>
                <a:t>تدريب أعضاء الفريق التنفيذي المشاركين علي إعداد هذه الاختبارات.</a:t>
              </a:r>
              <a:endParaRPr lang="en-US" dirty="0">
                <a:latin typeface="Times New Roman" pitchFamily="18" charset="0"/>
                <a:cs typeface="Times New Roman" pitchFamily="18" charset="0"/>
              </a:endParaRPr>
            </a:p>
          </p:txBody>
        </p:sp>
        <p:sp>
          <p:nvSpPr>
            <p:cNvPr id="19" name="مستطيل مستدير الزوايا 18"/>
            <p:cNvSpPr/>
            <p:nvPr/>
          </p:nvSpPr>
          <p:spPr>
            <a:xfrm>
              <a:off x="128330" y="2301638"/>
              <a:ext cx="2286016" cy="857256"/>
            </a:xfrm>
            <a:prstGeom prst="round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1">
              <a:schemeClr val="accent1"/>
            </a:lnRef>
            <a:fillRef idx="3">
              <a:schemeClr val="accent1"/>
            </a:fillRef>
            <a:effectRef idx="2">
              <a:schemeClr val="accent1"/>
            </a:effectRef>
            <a:fontRef idx="minor">
              <a:schemeClr val="lt1"/>
            </a:fontRef>
          </p:style>
          <p:txBody>
            <a:bodyPr rtlCol="1" anchor="ctr"/>
            <a:lstStyle/>
            <a:p>
              <a:r>
                <a:rPr lang="ar-EG" b="1" dirty="0" smtClean="0">
                  <a:latin typeface="Times New Roman" pitchFamily="18" charset="0"/>
                  <a:cs typeface="Times New Roman" pitchFamily="18" charset="0"/>
                </a:rPr>
                <a:t>تعدد الحلقات </a:t>
              </a:r>
              <a:r>
                <a:rPr lang="ar-EG" b="1" dirty="0" err="1" smtClean="0">
                  <a:latin typeface="Times New Roman" pitchFamily="18" charset="0"/>
                  <a:cs typeface="Times New Roman" pitchFamily="18" charset="0"/>
                </a:rPr>
                <a:t>النقاشية</a:t>
              </a:r>
              <a:r>
                <a:rPr lang="ar-EG" b="1" dirty="0" smtClean="0">
                  <a:latin typeface="Times New Roman" pitchFamily="18" charset="0"/>
                  <a:cs typeface="Times New Roman" pitchFamily="18" charset="0"/>
                </a:rPr>
                <a:t> بين أعضاء الفريق الإداري والتنفيذي لتبادل الخبرات .</a:t>
              </a:r>
              <a:endParaRPr lang="en-US" dirty="0">
                <a:latin typeface="Times New Roman" pitchFamily="18" charset="0"/>
                <a:cs typeface="Times New Roman" pitchFamily="18" charset="0"/>
              </a:endParaRPr>
            </a:p>
          </p:txBody>
        </p:sp>
      </p:grpSp>
      <p:grpSp>
        <p:nvGrpSpPr>
          <p:cNvPr id="20" name="مجموعة 19"/>
          <p:cNvGrpSpPr/>
          <p:nvPr/>
        </p:nvGrpSpPr>
        <p:grpSpPr>
          <a:xfrm>
            <a:off x="142844" y="5087720"/>
            <a:ext cx="9001156" cy="913048"/>
            <a:chOff x="128330" y="2276006"/>
            <a:chExt cx="9001156" cy="913048"/>
          </a:xfrm>
        </p:grpSpPr>
        <p:sp>
          <p:nvSpPr>
            <p:cNvPr id="21" name="مستطيل مستدير الزوايا 20"/>
            <p:cNvSpPr/>
            <p:nvPr/>
          </p:nvSpPr>
          <p:spPr>
            <a:xfrm>
              <a:off x="8715404" y="2488056"/>
              <a:ext cx="414082" cy="500066"/>
            </a:xfrm>
            <a:prstGeom prst="roundRect">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smtClean="0"/>
                <a:t>3</a:t>
              </a:r>
              <a:endParaRPr lang="en-US" sz="2400" dirty="0" smtClean="0"/>
            </a:p>
          </p:txBody>
        </p:sp>
        <p:sp>
          <p:nvSpPr>
            <p:cNvPr id="22" name="مستطيل مستدير الزوايا 21"/>
            <p:cNvSpPr/>
            <p:nvPr/>
          </p:nvSpPr>
          <p:spPr>
            <a:xfrm>
              <a:off x="5000628" y="2276006"/>
              <a:ext cx="3571868" cy="913048"/>
            </a:xfrm>
            <a:prstGeom prst="roundRect">
              <a:avLst/>
            </a:prstGeom>
            <a:solidFill>
              <a:schemeClr val="bg1">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1" anchor="ctr"/>
            <a:lstStyle/>
            <a:p>
              <a:r>
                <a:rPr lang="ar-EG" b="1" dirty="0" smtClean="0">
                  <a:latin typeface="Times New Roman" pitchFamily="18" charset="0"/>
                  <a:cs typeface="Times New Roman" pitchFamily="18" charset="0"/>
                </a:rPr>
                <a:t>تغيير النظرة إلي المشروعات من كونها مجرد وسيله لتحسين مستوي الدخل إلي فرصه لاكتساب خبرات مميزة ومجال للعمل الجاد . </a:t>
              </a:r>
              <a:endParaRPr lang="en-US" dirty="0">
                <a:latin typeface="Times New Roman" pitchFamily="18" charset="0"/>
                <a:cs typeface="Times New Roman" pitchFamily="18" charset="0"/>
              </a:endParaRPr>
            </a:p>
          </p:txBody>
        </p:sp>
        <p:sp>
          <p:nvSpPr>
            <p:cNvPr id="23" name="مستطيل مستدير الزوايا 22"/>
            <p:cNvSpPr/>
            <p:nvPr/>
          </p:nvSpPr>
          <p:spPr>
            <a:xfrm>
              <a:off x="2500298" y="2276006"/>
              <a:ext cx="2286016" cy="857256"/>
            </a:xfrm>
            <a:prstGeom prst="round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1">
              <a:schemeClr val="accent1"/>
            </a:lnRef>
            <a:fillRef idx="3">
              <a:schemeClr val="accent1"/>
            </a:fillRef>
            <a:effectRef idx="2">
              <a:schemeClr val="accent1"/>
            </a:effectRef>
            <a:fontRef idx="minor">
              <a:schemeClr val="lt1"/>
            </a:fontRef>
          </p:style>
          <p:txBody>
            <a:bodyPr rtlCol="1" anchor="ctr"/>
            <a:lstStyle/>
            <a:p>
              <a:r>
                <a:rPr lang="ar-EG" b="1" dirty="0" smtClean="0">
                  <a:latin typeface="Times New Roman" pitchFamily="18" charset="0"/>
                  <a:cs typeface="Times New Roman" pitchFamily="18" charset="0"/>
                </a:rPr>
                <a:t>التأكيد المستمر للمشاركين على أن الاستحقاقات المالية مقابل الأداء الجاد والمثمر .</a:t>
              </a:r>
              <a:endParaRPr lang="en-US" dirty="0">
                <a:latin typeface="Times New Roman" pitchFamily="18" charset="0"/>
                <a:cs typeface="Times New Roman" pitchFamily="18" charset="0"/>
              </a:endParaRPr>
            </a:p>
          </p:txBody>
        </p:sp>
        <p:sp>
          <p:nvSpPr>
            <p:cNvPr id="24" name="مستطيل مستدير الزوايا 23"/>
            <p:cNvSpPr/>
            <p:nvPr/>
          </p:nvSpPr>
          <p:spPr>
            <a:xfrm>
              <a:off x="128330" y="2301638"/>
              <a:ext cx="2286016" cy="857256"/>
            </a:xfrm>
            <a:prstGeom prst="round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1">
              <a:schemeClr val="accent1"/>
            </a:lnRef>
            <a:fillRef idx="3">
              <a:schemeClr val="accent1"/>
            </a:fillRef>
            <a:effectRef idx="2">
              <a:schemeClr val="accent1"/>
            </a:effectRef>
            <a:fontRef idx="minor">
              <a:schemeClr val="lt1"/>
            </a:fontRef>
          </p:style>
          <p:txBody>
            <a:bodyPr rtlCol="1" anchor="ctr"/>
            <a:lstStyle/>
            <a:p>
              <a:r>
                <a:rPr lang="ar-EG" sz="1600" b="1" dirty="0" smtClean="0">
                  <a:latin typeface="Times New Roman" pitchFamily="18" charset="0"/>
                  <a:cs typeface="Times New Roman" pitchFamily="18" charset="0"/>
                </a:rPr>
                <a:t>استمرار ما كان يحدث قبل نهاية الفترة , مما ولد قناعات لدى المشاركين بهذا المبدأ .</a:t>
              </a:r>
              <a:endParaRPr lang="en-US" sz="1600" dirty="0">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0" y="0"/>
            <a:ext cx="9144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1" anchor="ctr"/>
          <a:lstStyle/>
          <a:p>
            <a:pPr algn="ctr"/>
            <a:endParaRPr lang="ar-EG"/>
          </a:p>
        </p:txBody>
      </p:sp>
      <p:grpSp>
        <p:nvGrpSpPr>
          <p:cNvPr id="7" name="مجموعة 6"/>
          <p:cNvGrpSpPr/>
          <p:nvPr/>
        </p:nvGrpSpPr>
        <p:grpSpPr>
          <a:xfrm>
            <a:off x="1428728" y="1643050"/>
            <a:ext cx="6643734" cy="3214710"/>
            <a:chOff x="1428728" y="1643050"/>
            <a:chExt cx="6643734" cy="3214710"/>
          </a:xfrm>
        </p:grpSpPr>
        <p:sp>
          <p:nvSpPr>
            <p:cNvPr id="3" name="مستطيل مستدير الزوايا 2"/>
            <p:cNvSpPr/>
            <p:nvPr/>
          </p:nvSpPr>
          <p:spPr>
            <a:xfrm>
              <a:off x="1428728" y="1643050"/>
              <a:ext cx="6643734" cy="3214710"/>
            </a:xfrm>
            <a:prstGeom prst="roundRect">
              <a:avLst/>
            </a:prstGeom>
            <a:ln w="57150">
              <a:solidFill>
                <a:schemeClr val="bg1"/>
              </a:solidFill>
            </a:ln>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a:endParaRPr lang="ar-EG"/>
            </a:p>
          </p:txBody>
        </p:sp>
        <p:pic>
          <p:nvPicPr>
            <p:cNvPr id="4" name="Picture 6" descr="D:\شعارات\2.png"/>
            <p:cNvPicPr>
              <a:picLocks noChangeAspect="1" noChangeArrowheads="1"/>
            </p:cNvPicPr>
            <p:nvPr/>
          </p:nvPicPr>
          <p:blipFill>
            <a:blip r:embed="rId2" cstate="print"/>
            <a:srcRect/>
            <a:stretch>
              <a:fillRect/>
            </a:stretch>
          </p:blipFill>
          <p:spPr bwMode="auto">
            <a:xfrm>
              <a:off x="1443242" y="1843727"/>
              <a:ext cx="2507493" cy="2656843"/>
            </a:xfrm>
            <a:prstGeom prst="rect">
              <a:avLst/>
            </a:prstGeom>
            <a:noFill/>
            <a:effectLst>
              <a:glow rad="63500">
                <a:schemeClr val="bg1">
                  <a:alpha val="40000"/>
                </a:schemeClr>
              </a:glow>
            </a:effectLst>
          </p:spPr>
        </p:pic>
        <p:sp>
          <p:nvSpPr>
            <p:cNvPr id="5" name="مربع نص 4"/>
            <p:cNvSpPr txBox="1"/>
            <p:nvPr/>
          </p:nvSpPr>
          <p:spPr>
            <a:xfrm>
              <a:off x="3571868" y="2500306"/>
              <a:ext cx="4286280" cy="1631216"/>
            </a:xfrm>
            <a:prstGeom prst="rect">
              <a:avLst/>
            </a:prstGeom>
            <a:noFill/>
          </p:spPr>
          <p:txBody>
            <a:bodyPr wrap="square" rtlCol="1">
              <a:spAutoFit/>
            </a:bodyPr>
            <a:lstStyle/>
            <a:p>
              <a:pPr algn="ctr"/>
              <a:r>
                <a:rPr lang="ar-EG" sz="4400" b="1" dirty="0" smtClean="0">
                  <a:effectLst>
                    <a:glow rad="139700">
                      <a:schemeClr val="bg1">
                        <a:alpha val="40000"/>
                      </a:schemeClr>
                    </a:glow>
                  </a:effectLst>
                  <a:latin typeface="Times New Roman" pitchFamily="18" charset="0"/>
                  <a:cs typeface="Al-Mujahed Classic" pitchFamily="2" charset="-78"/>
                </a:rPr>
                <a:t>مؤشرات التطوير </a:t>
              </a:r>
            </a:p>
            <a:p>
              <a:pPr algn="ctr"/>
              <a:r>
                <a:rPr lang="ar-EG" sz="3200" b="1" dirty="0" smtClean="0">
                  <a:solidFill>
                    <a:srgbClr val="C00000"/>
                  </a:solidFill>
                  <a:effectLst>
                    <a:glow rad="139700">
                      <a:schemeClr val="bg1">
                        <a:alpha val="40000"/>
                      </a:schemeClr>
                    </a:glow>
                  </a:effectLst>
                  <a:latin typeface="Times New Roman" pitchFamily="18" charset="0"/>
                  <a:cs typeface="Times New Roman" pitchFamily="18" charset="0"/>
                </a:rPr>
                <a:t>"قابلة للقياس" في </a:t>
              </a:r>
            </a:p>
            <a:p>
              <a:pPr algn="ctr"/>
              <a:r>
                <a:rPr lang="ar-EG" sz="2400" b="1" dirty="0" smtClean="0">
                  <a:effectLst>
                    <a:glow rad="139700">
                      <a:schemeClr val="bg1">
                        <a:alpha val="40000"/>
                      </a:schemeClr>
                    </a:glow>
                  </a:effectLst>
                  <a:latin typeface="Times New Roman" pitchFamily="18" charset="0"/>
                  <a:cs typeface="Times New Roman" pitchFamily="18" charset="0"/>
                </a:rPr>
                <a:t>(الكلية / البرنامج / نظم التقويم /المعمل)</a:t>
              </a:r>
              <a:endParaRPr lang="en-US" sz="2400" b="1" dirty="0" smtClean="0">
                <a:effectLst>
                  <a:glow rad="139700">
                    <a:schemeClr val="bg1">
                      <a:alpha val="40000"/>
                    </a:schemeClr>
                  </a:glow>
                </a:effectLst>
                <a:latin typeface="Times New Roman" pitchFamily="18" charset="0"/>
                <a:cs typeface="Times New Roman" pitchFamily="18"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5014010" y="1071546"/>
            <a:ext cx="4071934"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smtClean="0">
                <a:latin typeface="Times New Roman" pitchFamily="18" charset="0"/>
                <a:cs typeface="Times New Roman" pitchFamily="18" charset="0"/>
              </a:rPr>
              <a:t>مؤشرات التطوير* "قابلة للقياس"</a:t>
            </a:r>
            <a:endParaRPr lang="en-US" sz="2400" dirty="0" smtClean="0">
              <a:latin typeface="Times New Roman" pitchFamily="18" charset="0"/>
              <a:cs typeface="Times New Roman" pitchFamily="18" charset="0"/>
            </a:endParaRPr>
          </a:p>
        </p:txBody>
      </p:sp>
      <p:sp>
        <p:nvSpPr>
          <p:cNvPr id="4" name="مستطيل مستدير الزوايا 3"/>
          <p:cNvSpPr/>
          <p:nvPr/>
        </p:nvSpPr>
        <p:spPr>
          <a:xfrm>
            <a:off x="58056" y="1071546"/>
            <a:ext cx="4871134"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smtClean="0">
                <a:latin typeface="Times New Roman" pitchFamily="18" charset="0"/>
                <a:cs typeface="Times New Roman" pitchFamily="18" charset="0"/>
              </a:rPr>
              <a:t>قيمة المؤشر</a:t>
            </a:r>
            <a:endParaRPr lang="en-US" sz="2800" dirty="0">
              <a:latin typeface="Times New Roman" pitchFamily="18" charset="0"/>
              <a:cs typeface="Times New Roman" pitchFamily="18" charset="0"/>
            </a:endParaRPr>
          </a:p>
        </p:txBody>
      </p:sp>
      <p:sp>
        <p:nvSpPr>
          <p:cNvPr id="5" name="مستطيل ذو زاويتين مستديرتين في نفس الجانب 4"/>
          <p:cNvSpPr/>
          <p:nvPr/>
        </p:nvSpPr>
        <p:spPr>
          <a:xfrm flipV="1">
            <a:off x="2570604" y="1571612"/>
            <a:ext cx="2214578" cy="428628"/>
          </a:xfrm>
          <a:prstGeom prst="round2Same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EG" dirty="0"/>
          </a:p>
        </p:txBody>
      </p:sp>
      <p:sp>
        <p:nvSpPr>
          <p:cNvPr id="6" name="مستطيل ذو زاويتين مستديرتين في نفس الجانب 5"/>
          <p:cNvSpPr/>
          <p:nvPr/>
        </p:nvSpPr>
        <p:spPr>
          <a:xfrm flipV="1">
            <a:off x="213150" y="1571612"/>
            <a:ext cx="2214578" cy="428628"/>
          </a:xfrm>
          <a:prstGeom prst="round2Same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EG"/>
          </a:p>
        </p:txBody>
      </p:sp>
      <p:sp>
        <p:nvSpPr>
          <p:cNvPr id="7" name="مربع نص 6"/>
          <p:cNvSpPr txBox="1"/>
          <p:nvPr/>
        </p:nvSpPr>
        <p:spPr>
          <a:xfrm>
            <a:off x="2357422" y="1571612"/>
            <a:ext cx="2571768" cy="338554"/>
          </a:xfrm>
          <a:prstGeom prst="rect">
            <a:avLst/>
          </a:prstGeom>
          <a:noFill/>
        </p:spPr>
        <p:txBody>
          <a:bodyPr wrap="square" rtlCol="1">
            <a:spAutoFit/>
          </a:bodyPr>
          <a:lstStyle/>
          <a:p>
            <a:pPr algn="ctr"/>
            <a:r>
              <a:rPr lang="ar-EG" sz="1600" b="1" dirty="0" smtClean="0"/>
              <a:t>قبل الفترة الحالية</a:t>
            </a:r>
            <a:endParaRPr lang="en-US" sz="1600" dirty="0" smtClean="0"/>
          </a:p>
        </p:txBody>
      </p:sp>
      <p:sp>
        <p:nvSpPr>
          <p:cNvPr id="8" name="مربع نص 7"/>
          <p:cNvSpPr txBox="1"/>
          <p:nvPr/>
        </p:nvSpPr>
        <p:spPr>
          <a:xfrm>
            <a:off x="-71470" y="1571612"/>
            <a:ext cx="2571768" cy="338554"/>
          </a:xfrm>
          <a:prstGeom prst="rect">
            <a:avLst/>
          </a:prstGeom>
          <a:noFill/>
        </p:spPr>
        <p:txBody>
          <a:bodyPr wrap="square" rtlCol="1">
            <a:spAutoFit/>
          </a:bodyPr>
          <a:lstStyle/>
          <a:p>
            <a:r>
              <a:rPr lang="ar-EG" sz="1600" b="1" dirty="0" err="1" smtClean="0"/>
              <a:t>فى</a:t>
            </a:r>
            <a:r>
              <a:rPr lang="ar-EG" sz="1600" b="1" dirty="0" smtClean="0"/>
              <a:t> نهاية الفترة الحالية</a:t>
            </a:r>
            <a:endParaRPr lang="en-US" sz="1600" dirty="0"/>
          </a:p>
        </p:txBody>
      </p:sp>
      <p:sp>
        <p:nvSpPr>
          <p:cNvPr id="9" name="Rectangle 1"/>
          <p:cNvSpPr>
            <a:spLocks noChangeArrowheads="1"/>
          </p:cNvSpPr>
          <p:nvPr/>
        </p:nvSpPr>
        <p:spPr bwMode="auto">
          <a:xfrm>
            <a:off x="0" y="357166"/>
            <a:ext cx="9144000" cy="43852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152352" rIns="91440" bIns="38088" numCol="1" anchor="ctr" anchorCtr="0" compatLnSpc="1">
            <a:prstTxWarp prst="textNoShape">
              <a:avLst/>
            </a:prstTxWarp>
            <a:spAutoFit/>
          </a:bodyPr>
          <a:lstStyle/>
          <a:p>
            <a:pPr algn="ctr"/>
            <a:r>
              <a:rPr lang="ar-EG" sz="1600" b="1" dirty="0" smtClean="0">
                <a:cs typeface="Al-Aramco" pitchFamily="2" charset="-78"/>
              </a:rPr>
              <a:t>مؤشرات التطوير "قابلة للقياس" في (الكلية / البرنامج / نظم التقويم /المعمل)</a:t>
            </a:r>
            <a:endParaRPr lang="en-US" sz="1600" b="1" dirty="0">
              <a:cs typeface="Al-Aramco" pitchFamily="2" charset="-78"/>
            </a:endParaRPr>
          </a:p>
        </p:txBody>
      </p:sp>
      <p:sp>
        <p:nvSpPr>
          <p:cNvPr id="11" name="مستطيل مستدير الزوايا 10"/>
          <p:cNvSpPr/>
          <p:nvPr/>
        </p:nvSpPr>
        <p:spPr>
          <a:xfrm>
            <a:off x="5000628" y="2428868"/>
            <a:ext cx="4041772" cy="1285884"/>
          </a:xfrm>
          <a:prstGeom prst="roundRect">
            <a:avLst/>
          </a:prstGeom>
          <a:ln>
            <a:solidFill>
              <a:schemeClr val="bg1"/>
            </a:solidFill>
          </a:ln>
        </p:spPr>
        <p:style>
          <a:lnRef idx="2">
            <a:schemeClr val="accent1">
              <a:shade val="50000"/>
            </a:schemeClr>
          </a:lnRef>
          <a:fillRef idx="1003">
            <a:schemeClr val="dk2"/>
          </a:fillRef>
          <a:effectRef idx="0">
            <a:schemeClr val="accent1"/>
          </a:effectRef>
          <a:fontRef idx="minor">
            <a:schemeClr val="lt1"/>
          </a:fontRef>
        </p:style>
        <p:txBody>
          <a:bodyPr rtlCol="1" anchor="ctr"/>
          <a:lstStyle/>
          <a:p>
            <a:pPr algn="ctr"/>
            <a:r>
              <a:rPr lang="ar-EG" sz="2800" b="1" dirty="0" smtClean="0">
                <a:latin typeface="Times New Roman" pitchFamily="18" charset="0"/>
                <a:cs typeface="Times New Roman" pitchFamily="18" charset="0"/>
              </a:rPr>
              <a:t>جميع مخرجات المشروع محدده في صورة إجرائية قابلة للقياس .</a:t>
            </a:r>
            <a:endParaRPr lang="en-US" sz="2800" dirty="0" smtClean="0">
              <a:latin typeface="Times New Roman" pitchFamily="18" charset="0"/>
              <a:cs typeface="Times New Roman" pitchFamily="18" charset="0"/>
            </a:endParaRPr>
          </a:p>
        </p:txBody>
      </p:sp>
      <p:pic>
        <p:nvPicPr>
          <p:cNvPr id="47106"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357686" y="2714620"/>
            <a:ext cx="428628" cy="428628"/>
          </a:xfrm>
          <a:prstGeom prst="rect">
            <a:avLst/>
          </a:prstGeom>
          <a:noFill/>
          <a:ln w="9525">
            <a:noFill/>
            <a:miter lim="800000"/>
            <a:headEnd/>
            <a:tailEnd/>
          </a:ln>
          <a:effectLst/>
        </p:spPr>
      </p:pic>
      <p:sp>
        <p:nvSpPr>
          <p:cNvPr id="13" name="مربع نص 12"/>
          <p:cNvSpPr txBox="1"/>
          <p:nvPr/>
        </p:nvSpPr>
        <p:spPr>
          <a:xfrm>
            <a:off x="2643174" y="2773916"/>
            <a:ext cx="1714512" cy="369332"/>
          </a:xfrm>
          <a:prstGeom prst="rect">
            <a:avLst/>
          </a:prstGeom>
          <a:noFill/>
        </p:spPr>
        <p:txBody>
          <a:bodyPr wrap="square" rtlCol="1">
            <a:spAutoFit/>
          </a:bodyPr>
          <a:lstStyle/>
          <a:p>
            <a:r>
              <a:rPr lang="ar-EG" dirty="0" smtClean="0"/>
              <a:t>قابليته للقياس</a:t>
            </a:r>
            <a:endParaRPr lang="ar-EG" dirty="0"/>
          </a:p>
        </p:txBody>
      </p:sp>
      <p:pic>
        <p:nvPicPr>
          <p:cNvPr id="14"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928794" y="2726762"/>
            <a:ext cx="428628" cy="428628"/>
          </a:xfrm>
          <a:prstGeom prst="rect">
            <a:avLst/>
          </a:prstGeom>
          <a:noFill/>
          <a:ln w="9525">
            <a:noFill/>
            <a:miter lim="800000"/>
            <a:headEnd/>
            <a:tailEnd/>
          </a:ln>
          <a:effectLst/>
        </p:spPr>
      </p:pic>
      <p:sp>
        <p:nvSpPr>
          <p:cNvPr id="15" name="مربع نص 14"/>
          <p:cNvSpPr txBox="1"/>
          <p:nvPr/>
        </p:nvSpPr>
        <p:spPr>
          <a:xfrm>
            <a:off x="142844" y="2786058"/>
            <a:ext cx="1714512" cy="369332"/>
          </a:xfrm>
          <a:prstGeom prst="rect">
            <a:avLst/>
          </a:prstGeom>
          <a:noFill/>
        </p:spPr>
        <p:txBody>
          <a:bodyPr wrap="square" rtlCol="1">
            <a:spAutoFit/>
          </a:bodyPr>
          <a:lstStyle/>
          <a:p>
            <a:r>
              <a:rPr lang="ar-EG" dirty="0" smtClean="0"/>
              <a:t>قابليته للقياس</a:t>
            </a:r>
            <a:endParaRPr lang="ar-EG"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p:cNvGrpSpPr/>
          <p:nvPr/>
        </p:nvGrpSpPr>
        <p:grpSpPr>
          <a:xfrm>
            <a:off x="1428728" y="1643050"/>
            <a:ext cx="6643734" cy="3214710"/>
            <a:chOff x="1428728" y="1643050"/>
            <a:chExt cx="6643734" cy="3214710"/>
          </a:xfrm>
        </p:grpSpPr>
        <p:sp>
          <p:nvSpPr>
            <p:cNvPr id="3" name="مستطيل مستدير الزوايا 2"/>
            <p:cNvSpPr/>
            <p:nvPr/>
          </p:nvSpPr>
          <p:spPr>
            <a:xfrm>
              <a:off x="1428728" y="1643050"/>
              <a:ext cx="6643734" cy="3214710"/>
            </a:xfrm>
            <a:prstGeom prst="roundRect">
              <a:avLst/>
            </a:prstGeom>
            <a:ln w="57150">
              <a:solidFill>
                <a:schemeClr val="bg1"/>
              </a:solidFill>
            </a:ln>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a:endParaRPr lang="ar-EG"/>
            </a:p>
          </p:txBody>
        </p:sp>
        <p:pic>
          <p:nvPicPr>
            <p:cNvPr id="4" name="Picture 6" descr="D:\شعارات\2.png"/>
            <p:cNvPicPr>
              <a:picLocks noChangeAspect="1" noChangeArrowheads="1"/>
            </p:cNvPicPr>
            <p:nvPr/>
          </p:nvPicPr>
          <p:blipFill>
            <a:blip r:embed="rId2" cstate="print"/>
            <a:srcRect/>
            <a:stretch>
              <a:fillRect/>
            </a:stretch>
          </p:blipFill>
          <p:spPr bwMode="auto">
            <a:xfrm>
              <a:off x="1559355" y="2277311"/>
              <a:ext cx="2057188" cy="2179717"/>
            </a:xfrm>
            <a:prstGeom prst="rect">
              <a:avLst/>
            </a:prstGeom>
            <a:noFill/>
            <a:effectLst>
              <a:glow rad="63500">
                <a:schemeClr val="bg1">
                  <a:alpha val="40000"/>
                </a:schemeClr>
              </a:glow>
            </a:effectLst>
          </p:spPr>
        </p:pic>
        <p:sp>
          <p:nvSpPr>
            <p:cNvPr id="5" name="مربع نص 4"/>
            <p:cNvSpPr txBox="1"/>
            <p:nvPr/>
          </p:nvSpPr>
          <p:spPr>
            <a:xfrm>
              <a:off x="3571868" y="2500306"/>
              <a:ext cx="4286280" cy="1446550"/>
            </a:xfrm>
            <a:prstGeom prst="rect">
              <a:avLst/>
            </a:prstGeom>
            <a:noFill/>
          </p:spPr>
          <p:txBody>
            <a:bodyPr wrap="square" rtlCol="1">
              <a:spAutoFit/>
            </a:bodyPr>
            <a:lstStyle/>
            <a:p>
              <a:pPr algn="ctr"/>
              <a:r>
                <a:rPr lang="ar-EG" sz="3200" b="1" dirty="0" smtClean="0">
                  <a:latin typeface="Times New Roman" pitchFamily="18" charset="0"/>
                  <a:cs typeface="Al-Mujahed Classic" pitchFamily="2" charset="-78"/>
                </a:rPr>
                <a:t>مصادر التمويل الذاتي لضمان الاستمرارية </a:t>
              </a:r>
              <a:r>
                <a:rPr lang="ar-EG" sz="3200" b="1" dirty="0" err="1" smtClean="0">
                  <a:latin typeface="Times New Roman" pitchFamily="18" charset="0"/>
                  <a:cs typeface="Al-Mujahed Classic" pitchFamily="2" charset="-78"/>
                </a:rPr>
                <a:t>فى</a:t>
              </a:r>
              <a:r>
                <a:rPr lang="ar-EG" sz="3200" b="1" dirty="0" smtClean="0">
                  <a:latin typeface="Times New Roman" pitchFamily="18" charset="0"/>
                  <a:cs typeface="Al-Mujahed Classic" pitchFamily="2" charset="-78"/>
                </a:rPr>
                <a:t> </a:t>
              </a:r>
            </a:p>
            <a:p>
              <a:r>
                <a:rPr lang="ar-EG" sz="2400" b="1" dirty="0" smtClean="0">
                  <a:solidFill>
                    <a:srgbClr val="C00000"/>
                  </a:solidFill>
                  <a:latin typeface="Times New Roman" pitchFamily="18" charset="0"/>
                  <a:cs typeface="Times New Roman" pitchFamily="18" charset="0"/>
                </a:rPr>
                <a:t>(الكلية / البرنامج / نظم التقويم /المعمل)</a:t>
              </a:r>
              <a:endParaRPr lang="en-US" sz="2400" b="1" dirty="0">
                <a:solidFill>
                  <a:srgbClr val="C00000"/>
                </a:solidFill>
                <a:latin typeface="Times New Roman" pitchFamily="18" charset="0"/>
                <a:cs typeface="Times New Roman" pitchFamily="18"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0"/>
            <a:ext cx="9144000" cy="6858000"/>
          </a:xfrm>
          <a:prstGeom prst="rect">
            <a:avLst/>
          </a:prstGeom>
          <a:ln>
            <a:noFill/>
          </a:ln>
        </p:spPr>
        <p:style>
          <a:lnRef idx="2">
            <a:schemeClr val="accent5"/>
          </a:lnRef>
          <a:fillRef idx="1003">
            <a:schemeClr val="lt1"/>
          </a:fillRef>
          <a:effectRef idx="0">
            <a:schemeClr val="accent5"/>
          </a:effectRef>
          <a:fontRef idx="minor">
            <a:schemeClr val="dk1"/>
          </a:fontRef>
        </p:style>
        <p:txBody>
          <a:bodyPr rtlCol="1" anchor="ctr"/>
          <a:lstStyle/>
          <a:p>
            <a:pPr algn="ctr"/>
            <a:endParaRPr lang="ar-EG"/>
          </a:p>
        </p:txBody>
      </p:sp>
      <p:grpSp>
        <p:nvGrpSpPr>
          <p:cNvPr id="7" name="مجموعة 6"/>
          <p:cNvGrpSpPr/>
          <p:nvPr/>
        </p:nvGrpSpPr>
        <p:grpSpPr>
          <a:xfrm>
            <a:off x="71438" y="-91143"/>
            <a:ext cx="8902954" cy="6891087"/>
            <a:chOff x="85952" y="-33087"/>
            <a:chExt cx="8902954" cy="6891087"/>
          </a:xfrm>
        </p:grpSpPr>
        <p:pic>
          <p:nvPicPr>
            <p:cNvPr id="57346" name="Picture 2"/>
            <p:cNvPicPr>
              <a:picLocks noChangeAspect="1" noChangeArrowheads="1"/>
            </p:cNvPicPr>
            <p:nvPr/>
          </p:nvPicPr>
          <p:blipFill>
            <a:blip r:embed="rId2">
              <a:clrChange>
                <a:clrFrom>
                  <a:srgbClr val="FFFFFF"/>
                </a:clrFrom>
                <a:clrTo>
                  <a:srgbClr val="FFFFFF">
                    <a:alpha val="0"/>
                  </a:srgbClr>
                </a:clrTo>
              </a:clrChange>
            </a:blip>
            <a:srcRect l="18310" t="41993" r="17236" b="40429"/>
            <a:stretch>
              <a:fillRect/>
            </a:stretch>
          </p:blipFill>
          <p:spPr bwMode="auto">
            <a:xfrm>
              <a:off x="188685" y="6112772"/>
              <a:ext cx="4383315" cy="745228"/>
            </a:xfrm>
            <a:prstGeom prst="rect">
              <a:avLst/>
            </a:prstGeom>
            <a:noFill/>
            <a:ln w="9525">
              <a:noFill/>
              <a:miter lim="800000"/>
              <a:headEnd/>
              <a:tailEnd/>
            </a:ln>
            <a:effectLst/>
          </p:spPr>
        </p:pic>
        <p:pic>
          <p:nvPicPr>
            <p:cNvPr id="3" name="صورة 2" descr="الجزء الوصفي.jpg"/>
            <p:cNvPicPr>
              <a:picLocks noChangeAspect="1"/>
            </p:cNvPicPr>
            <p:nvPr/>
          </p:nvPicPr>
          <p:blipFill>
            <a:blip r:embed="rId3">
              <a:clrChange>
                <a:clrFrom>
                  <a:srgbClr val="FDFDFD"/>
                </a:clrFrom>
                <a:clrTo>
                  <a:srgbClr val="FDFDFD">
                    <a:alpha val="0"/>
                  </a:srgbClr>
                </a:clrTo>
              </a:clrChange>
            </a:blip>
            <a:srcRect l="8606" t="16983" r="7370" b="7291"/>
            <a:stretch>
              <a:fillRect/>
            </a:stretch>
          </p:blipFill>
          <p:spPr>
            <a:xfrm>
              <a:off x="4500562" y="0"/>
              <a:ext cx="4488344" cy="6858000"/>
            </a:xfrm>
            <a:prstGeom prst="rect">
              <a:avLst/>
            </a:prstGeom>
          </p:spPr>
        </p:pic>
        <p:pic>
          <p:nvPicPr>
            <p:cNvPr id="57345" name="Picture 1" descr="C:\Documents and Settings\scc\Desktop\2الجزء الوصفي.jpg"/>
            <p:cNvPicPr>
              <a:picLocks noChangeAspect="1" noChangeArrowheads="1"/>
            </p:cNvPicPr>
            <p:nvPr/>
          </p:nvPicPr>
          <p:blipFill>
            <a:blip r:embed="rId4">
              <a:clrChange>
                <a:clrFrom>
                  <a:srgbClr val="FDFDFD"/>
                </a:clrFrom>
                <a:clrTo>
                  <a:srgbClr val="FDFDFD">
                    <a:alpha val="0"/>
                  </a:srgbClr>
                </a:clrTo>
              </a:clrChange>
            </a:blip>
            <a:srcRect l="7926" t="6250" r="6468" b="8333"/>
            <a:stretch>
              <a:fillRect/>
            </a:stretch>
          </p:blipFill>
          <p:spPr bwMode="auto">
            <a:xfrm>
              <a:off x="85952" y="-33087"/>
              <a:ext cx="4500562" cy="6248169"/>
            </a:xfrm>
            <a:prstGeom prst="rect">
              <a:avLst/>
            </a:prstGeom>
            <a:noFill/>
          </p:spPr>
        </p:pic>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ذو زاويتين مستديرتين في نفس الجانب 5"/>
          <p:cNvSpPr/>
          <p:nvPr/>
        </p:nvSpPr>
        <p:spPr>
          <a:xfrm flipV="1">
            <a:off x="5429256" y="1428736"/>
            <a:ext cx="1785950" cy="857256"/>
          </a:xfrm>
          <a:prstGeom prst="round2Same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p>
        </p:txBody>
      </p:sp>
      <p:sp>
        <p:nvSpPr>
          <p:cNvPr id="7" name="مستطيل ذو زاويتين مستديرتين في نفس الجانب 6"/>
          <p:cNvSpPr/>
          <p:nvPr/>
        </p:nvSpPr>
        <p:spPr>
          <a:xfrm flipV="1">
            <a:off x="3571868" y="1428736"/>
            <a:ext cx="1785950" cy="857256"/>
          </a:xfrm>
          <a:prstGeom prst="round2Same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2" name="Rectangle 1"/>
          <p:cNvSpPr>
            <a:spLocks noChangeArrowheads="1"/>
          </p:cNvSpPr>
          <p:nvPr/>
        </p:nvSpPr>
        <p:spPr bwMode="auto">
          <a:xfrm>
            <a:off x="0" y="357166"/>
            <a:ext cx="9144000" cy="43852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152352" rIns="91440" bIns="38088" numCol="1" anchor="ctr" anchorCtr="0" compatLnSpc="1">
            <a:prstTxWarp prst="textNoShape">
              <a:avLst/>
            </a:prstTxWarp>
            <a:spAutoFit/>
          </a:bodyPr>
          <a:lstStyle/>
          <a:p>
            <a:pPr algn="ctr"/>
            <a:r>
              <a:rPr lang="ar-EG" sz="1600" b="1" dirty="0" smtClean="0">
                <a:cs typeface="Al-Aramco" pitchFamily="2" charset="-78"/>
              </a:rPr>
              <a:t>مصادر التمويل الذاتي لضمان الاستمرارية </a:t>
            </a:r>
            <a:r>
              <a:rPr lang="ar-EG" sz="1600" b="1" dirty="0" err="1" smtClean="0">
                <a:cs typeface="Al-Aramco" pitchFamily="2" charset="-78"/>
              </a:rPr>
              <a:t>فى</a:t>
            </a:r>
            <a:r>
              <a:rPr lang="ar-EG" sz="1600" b="1" dirty="0" smtClean="0">
                <a:cs typeface="Al-Aramco" pitchFamily="2" charset="-78"/>
              </a:rPr>
              <a:t> (الكلية / البرنامج / نظم التقويم /المعمل)</a:t>
            </a:r>
            <a:endParaRPr lang="en-US" sz="1600" b="1" dirty="0">
              <a:cs typeface="Al-Aramco" pitchFamily="2" charset="-78"/>
            </a:endParaRPr>
          </a:p>
        </p:txBody>
      </p:sp>
      <p:sp>
        <p:nvSpPr>
          <p:cNvPr id="3" name="مستطيل مستدير الزوايا 2"/>
          <p:cNvSpPr/>
          <p:nvPr/>
        </p:nvSpPr>
        <p:spPr>
          <a:xfrm>
            <a:off x="7358082" y="1000108"/>
            <a:ext cx="1785918" cy="571504"/>
          </a:xfrm>
          <a:prstGeom prst="round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ar-EG" sz="1600" b="1" dirty="0" smtClean="0"/>
              <a:t>مصدر التمويل*</a:t>
            </a:r>
            <a:endParaRPr lang="en-US" sz="1600" dirty="0" smtClean="0"/>
          </a:p>
        </p:txBody>
      </p:sp>
      <p:sp>
        <p:nvSpPr>
          <p:cNvPr id="4" name="مستطيل مستدير الزوايا 3"/>
          <p:cNvSpPr/>
          <p:nvPr/>
        </p:nvSpPr>
        <p:spPr>
          <a:xfrm>
            <a:off x="3500430" y="1000108"/>
            <a:ext cx="3786214" cy="428628"/>
          </a:xfrm>
          <a:prstGeom prst="round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ar-EG" b="1" dirty="0" smtClean="0"/>
              <a:t>الدخل الربع </a:t>
            </a:r>
            <a:r>
              <a:rPr lang="ar-EG" b="1" dirty="0" err="1" smtClean="0"/>
              <a:t>سنوى</a:t>
            </a:r>
            <a:endParaRPr lang="en-US" dirty="0" smtClean="0"/>
          </a:p>
        </p:txBody>
      </p:sp>
      <p:sp>
        <p:nvSpPr>
          <p:cNvPr id="5" name="مستطيل مستدير الزوايا 4"/>
          <p:cNvSpPr/>
          <p:nvPr/>
        </p:nvSpPr>
        <p:spPr>
          <a:xfrm>
            <a:off x="0" y="1000108"/>
            <a:ext cx="3428992" cy="571504"/>
          </a:xfrm>
          <a:prstGeom prst="round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ar-EG" sz="1400" b="1" dirty="0" smtClean="0"/>
              <a:t>الإجراءات التي يتم اتخاذها لتنمية مصادر التمويل وزيادة الدخل</a:t>
            </a:r>
            <a:endParaRPr lang="en-US" sz="1400" dirty="0" smtClean="0"/>
          </a:p>
        </p:txBody>
      </p:sp>
      <p:sp>
        <p:nvSpPr>
          <p:cNvPr id="8" name="مربع نص 7"/>
          <p:cNvSpPr txBox="1"/>
          <p:nvPr/>
        </p:nvSpPr>
        <p:spPr>
          <a:xfrm>
            <a:off x="5500694" y="1486792"/>
            <a:ext cx="1643074" cy="646331"/>
          </a:xfrm>
          <a:prstGeom prst="rect">
            <a:avLst/>
          </a:prstGeom>
          <a:noFill/>
        </p:spPr>
        <p:txBody>
          <a:bodyPr wrap="square" rtlCol="1">
            <a:spAutoFit/>
          </a:bodyPr>
          <a:lstStyle/>
          <a:p>
            <a:pPr algn="ctr"/>
            <a:r>
              <a:rPr lang="ar-EG" sz="1200" b="1" dirty="0" smtClean="0"/>
              <a:t>متوسط الدخل الربع </a:t>
            </a:r>
            <a:r>
              <a:rPr lang="ar-EG" sz="1200" b="1" dirty="0" err="1" smtClean="0"/>
              <a:t>سنوى</a:t>
            </a:r>
            <a:r>
              <a:rPr lang="ar-EG" sz="1200" b="1" dirty="0" smtClean="0"/>
              <a:t> خلال العام </a:t>
            </a:r>
            <a:r>
              <a:rPr lang="ar-EG" sz="1200" b="1" dirty="0" err="1" smtClean="0"/>
              <a:t>المالى</a:t>
            </a:r>
            <a:r>
              <a:rPr lang="ar-EG" sz="1200" b="1" dirty="0" smtClean="0"/>
              <a:t> </a:t>
            </a:r>
            <a:r>
              <a:rPr lang="ar-EG" sz="1200" b="1" dirty="0" err="1" smtClean="0"/>
              <a:t>الماضى</a:t>
            </a:r>
            <a:endParaRPr lang="en-US" sz="1200" dirty="0" smtClean="0"/>
          </a:p>
        </p:txBody>
      </p:sp>
      <p:sp>
        <p:nvSpPr>
          <p:cNvPr id="9" name="مربع نص 8"/>
          <p:cNvSpPr txBox="1"/>
          <p:nvPr/>
        </p:nvSpPr>
        <p:spPr>
          <a:xfrm>
            <a:off x="3643306" y="1558230"/>
            <a:ext cx="1643074" cy="461665"/>
          </a:xfrm>
          <a:prstGeom prst="rect">
            <a:avLst/>
          </a:prstGeom>
          <a:noFill/>
        </p:spPr>
        <p:txBody>
          <a:bodyPr wrap="square" rtlCol="1">
            <a:spAutoFit/>
          </a:bodyPr>
          <a:lstStyle/>
          <a:p>
            <a:r>
              <a:rPr lang="ar-EG" sz="1200" b="1" dirty="0" smtClean="0"/>
              <a:t>الدخل الربع </a:t>
            </a:r>
            <a:r>
              <a:rPr lang="ar-EG" sz="1200" b="1" dirty="0" err="1" smtClean="0"/>
              <a:t>سنوى</a:t>
            </a:r>
            <a:r>
              <a:rPr lang="ar-EG" sz="1200" b="1" dirty="0" smtClean="0"/>
              <a:t> خلال الفترة الحالية</a:t>
            </a:r>
            <a:endParaRPr lang="en-US" sz="1200" dirty="0"/>
          </a:p>
        </p:txBody>
      </p:sp>
      <p:sp>
        <p:nvSpPr>
          <p:cNvPr id="10" name="مستطيل مستدير الزوايا 9"/>
          <p:cNvSpPr/>
          <p:nvPr/>
        </p:nvSpPr>
        <p:spPr>
          <a:xfrm>
            <a:off x="7371464" y="1928802"/>
            <a:ext cx="1714480" cy="3373232"/>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r>
              <a:rPr lang="ar-EG" sz="2400" b="1" dirty="0" smtClean="0">
                <a:latin typeface="Times New Roman" pitchFamily="18" charset="0"/>
                <a:cs typeface="Times New Roman" pitchFamily="18" charset="0"/>
              </a:rPr>
              <a:t>تمويل ذاتي من وحدة التقويم ذات الطابع الخاص ، والتي يفترض أن تنبثق من المشروع</a:t>
            </a:r>
            <a:endParaRPr lang="en-US" sz="2400" dirty="0" smtClean="0">
              <a:latin typeface="Times New Roman" pitchFamily="18" charset="0"/>
              <a:cs typeface="Times New Roman" pitchFamily="18" charset="0"/>
            </a:endParaRPr>
          </a:p>
        </p:txBody>
      </p:sp>
      <p:sp>
        <p:nvSpPr>
          <p:cNvPr id="11" name="مستطيل مستدير الزوايا 10"/>
          <p:cNvSpPr/>
          <p:nvPr/>
        </p:nvSpPr>
        <p:spPr>
          <a:xfrm>
            <a:off x="5500694" y="2500306"/>
            <a:ext cx="1643074" cy="714380"/>
          </a:xfrm>
          <a:prstGeom prst="roundRect">
            <a:avLst/>
          </a:prstGeom>
          <a:ln w="38100">
            <a:solidFill>
              <a:schemeClr val="bg1"/>
            </a:solidFill>
          </a:ln>
        </p:spPr>
        <p:style>
          <a:lnRef idx="2">
            <a:schemeClr val="accent1">
              <a:shade val="50000"/>
            </a:schemeClr>
          </a:lnRef>
          <a:fillRef idx="1002">
            <a:schemeClr val="dk1"/>
          </a:fillRef>
          <a:effectRef idx="0">
            <a:schemeClr val="accent1"/>
          </a:effectRef>
          <a:fontRef idx="minor">
            <a:schemeClr val="lt1"/>
          </a:fontRef>
        </p:style>
        <p:txBody>
          <a:bodyPr rtlCol="1" anchor="ctr"/>
          <a:lstStyle/>
          <a:p>
            <a:pPr algn="ctr"/>
            <a:r>
              <a:rPr lang="ar-EG" b="1" dirty="0" smtClean="0"/>
              <a:t>لم يحدث</a:t>
            </a:r>
            <a:endParaRPr lang="en-US" dirty="0" smtClean="0"/>
          </a:p>
        </p:txBody>
      </p:sp>
      <p:sp>
        <p:nvSpPr>
          <p:cNvPr id="12" name="مستطيل مستدير الزوايا 11"/>
          <p:cNvSpPr/>
          <p:nvPr/>
        </p:nvSpPr>
        <p:spPr>
          <a:xfrm>
            <a:off x="3657820" y="2500306"/>
            <a:ext cx="1643074" cy="714380"/>
          </a:xfrm>
          <a:prstGeom prst="roundRect">
            <a:avLst/>
          </a:prstGeom>
          <a:ln w="38100">
            <a:solidFill>
              <a:schemeClr val="bg1"/>
            </a:solidFill>
          </a:ln>
        </p:spPr>
        <p:style>
          <a:lnRef idx="2">
            <a:schemeClr val="accent1">
              <a:shade val="50000"/>
            </a:schemeClr>
          </a:lnRef>
          <a:fillRef idx="1002">
            <a:schemeClr val="dk1"/>
          </a:fillRef>
          <a:effectRef idx="0">
            <a:schemeClr val="accent1"/>
          </a:effectRef>
          <a:fontRef idx="minor">
            <a:schemeClr val="lt1"/>
          </a:fontRef>
        </p:style>
        <p:txBody>
          <a:bodyPr rtlCol="1" anchor="ctr"/>
          <a:lstStyle/>
          <a:p>
            <a:pPr algn="ctr"/>
            <a:r>
              <a:rPr lang="ar-EG" b="1" dirty="0" smtClean="0"/>
              <a:t>لا يوجد</a:t>
            </a:r>
            <a:endParaRPr lang="en-US" dirty="0" smtClean="0"/>
          </a:p>
        </p:txBody>
      </p:sp>
      <p:sp>
        <p:nvSpPr>
          <p:cNvPr id="13" name="مستطيل مستدير الزوايا 12"/>
          <p:cNvSpPr/>
          <p:nvPr/>
        </p:nvSpPr>
        <p:spPr>
          <a:xfrm>
            <a:off x="71406" y="1643050"/>
            <a:ext cx="3214678" cy="2286016"/>
          </a:xfrm>
          <a:prstGeom prst="roundRect">
            <a:avLst>
              <a:gd name="adj" fmla="val 6282"/>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r>
              <a:rPr lang="ar-EG" b="1" dirty="0" smtClean="0"/>
              <a:t>1- إنشاء وحدة ذات طابع خاص للتقويم الجامعي لتقديم الاستشارات وإعداد بنوك أسئلة  وإعداد اختبارات قبول للجامعة ويفترض أن تنبثق هذه الوحدة في نهاية المشروع.</a:t>
            </a:r>
            <a:endParaRPr lang="ar-EG" dirty="0"/>
          </a:p>
        </p:txBody>
      </p:sp>
      <p:sp>
        <p:nvSpPr>
          <p:cNvPr id="14" name="مستطيل مستدير الزوايا 13"/>
          <p:cNvSpPr/>
          <p:nvPr/>
        </p:nvSpPr>
        <p:spPr>
          <a:xfrm>
            <a:off x="58056" y="4015018"/>
            <a:ext cx="3214678" cy="2271502"/>
          </a:xfrm>
          <a:prstGeom prst="roundRect">
            <a:avLst>
              <a:gd name="adj" fmla="val 6282"/>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r>
              <a:rPr lang="ar-EG" sz="1600" b="1" dirty="0" smtClean="0"/>
              <a:t>2- إعداد اختبارات قبول للجامعة ، وذلك في حالة بدء العمل بالنظام الجديد للقبول بالجامعات ، مع تدريب طلاب المدارس الثانوية على هذه الاختبارات وكذلك تدريب المعلمين نظير رسوم مالية يتم إقرارها من السلطات الجامعية.</a:t>
            </a:r>
            <a:endParaRPr lang="ar-EG" sz="16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0" y="0"/>
            <a:ext cx="9144000" cy="6858000"/>
          </a:xfrm>
          <a:prstGeom prst="rect">
            <a:avLst/>
          </a:prstGeom>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a:endParaRPr lang="ar-EG"/>
          </a:p>
        </p:txBody>
      </p:sp>
      <p:sp>
        <p:nvSpPr>
          <p:cNvPr id="2" name="Rounded Rectangle 7"/>
          <p:cNvSpPr/>
          <p:nvPr/>
        </p:nvSpPr>
        <p:spPr>
          <a:xfrm>
            <a:off x="1857356" y="1785926"/>
            <a:ext cx="6000792" cy="2643206"/>
          </a:xfrm>
          <a:prstGeom prst="roundRect">
            <a:avLst/>
          </a:prstGeom>
          <a:effectLst>
            <a:glow rad="101600">
              <a:schemeClr val="bg1">
                <a:alpha val="60000"/>
              </a:schemeClr>
            </a:glow>
            <a:outerShdw blurRad="40000" dist="23000" dir="5400000" rotWithShape="0">
              <a:srgbClr val="000000">
                <a:alpha val="35000"/>
              </a:srgbClr>
            </a:outerShdw>
            <a:softEdge rad="635000"/>
          </a:effectLst>
        </p:spPr>
        <p:style>
          <a:lnRef idx="1">
            <a:schemeClr val="accent3"/>
          </a:lnRef>
          <a:fillRef idx="3">
            <a:schemeClr val="accent3"/>
          </a:fillRef>
          <a:effectRef idx="2">
            <a:schemeClr val="accent3"/>
          </a:effectRef>
          <a:fontRef idx="minor">
            <a:schemeClr val="lt1"/>
          </a:fontRef>
        </p:style>
        <p:txBody>
          <a:bodyPr rtlCol="1" anchor="ctr"/>
          <a:lstStyle/>
          <a:p>
            <a:pPr algn="ctr"/>
            <a:endParaRPr lang="ar-EG"/>
          </a:p>
        </p:txBody>
      </p:sp>
      <p:sp>
        <p:nvSpPr>
          <p:cNvPr id="3" name="Rectangle 8"/>
          <p:cNvSpPr/>
          <p:nvPr/>
        </p:nvSpPr>
        <p:spPr>
          <a:xfrm>
            <a:off x="2714612" y="3286124"/>
            <a:ext cx="4214841" cy="923330"/>
          </a:xfrm>
          <a:prstGeom prst="rect">
            <a:avLst/>
          </a:prstGeom>
        </p:spPr>
        <p:txBody>
          <a:bodyPr wrap="square">
            <a:spAutoFit/>
          </a:bodyPr>
          <a:lstStyle/>
          <a:p>
            <a:r>
              <a:rPr lang="ar-EG" sz="5400" b="1" dirty="0" smtClean="0">
                <a:solidFill>
                  <a:schemeClr val="bg1"/>
                </a:solidFill>
                <a:effectLst>
                  <a:outerShdw blurRad="38100" dist="38100" dir="2700000" algn="tl">
                    <a:srgbClr val="000000">
                      <a:alpha val="43137"/>
                    </a:srgbClr>
                  </a:outerShdw>
                </a:effectLst>
              </a:rPr>
              <a:t>الإيجابيـــات</a:t>
            </a:r>
            <a:endParaRPr lang="en-US" sz="5400" b="1" dirty="0">
              <a:solidFill>
                <a:schemeClr val="bg1"/>
              </a:solidFill>
              <a:effectLst>
                <a:outerShdw blurRad="38100" dist="38100" dir="2700000" algn="tl">
                  <a:srgbClr val="000000">
                    <a:alpha val="43137"/>
                  </a:srgbClr>
                </a:outerShdw>
              </a:effectLst>
            </a:endParaRPr>
          </a:p>
        </p:txBody>
      </p:sp>
      <p:pic>
        <p:nvPicPr>
          <p:cNvPr id="4" name="Picture 6" descr="D:\شعارات\2.png"/>
          <p:cNvPicPr>
            <a:picLocks noChangeAspect="1" noChangeArrowheads="1"/>
          </p:cNvPicPr>
          <p:nvPr/>
        </p:nvPicPr>
        <p:blipFill>
          <a:blip r:embed="rId2" cstate="print"/>
          <a:srcRect/>
          <a:stretch>
            <a:fillRect/>
          </a:stretch>
        </p:blipFill>
        <p:spPr bwMode="auto">
          <a:xfrm>
            <a:off x="3786182" y="1071546"/>
            <a:ext cx="2071702" cy="2195096"/>
          </a:xfrm>
          <a:prstGeom prst="rect">
            <a:avLst/>
          </a:prstGeom>
          <a:ln>
            <a:noFill/>
          </a:ln>
          <a:effectLst>
            <a:outerShdw blurRad="419100" dist="88900" dir="21540000" sx="98000" sy="98000" algn="tl" rotWithShape="0">
              <a:schemeClr val="bg1"/>
            </a:outerShdw>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مجموعة 10"/>
          <p:cNvGrpSpPr/>
          <p:nvPr/>
        </p:nvGrpSpPr>
        <p:grpSpPr>
          <a:xfrm>
            <a:off x="0" y="214290"/>
            <a:ext cx="9144000" cy="1214446"/>
            <a:chOff x="0" y="214290"/>
            <a:chExt cx="9144000" cy="1214446"/>
          </a:xfrm>
        </p:grpSpPr>
        <p:sp>
          <p:nvSpPr>
            <p:cNvPr id="4" name="مستطيل مستدير الزوايا 3"/>
            <p:cNvSpPr/>
            <p:nvPr/>
          </p:nvSpPr>
          <p:spPr>
            <a:xfrm>
              <a:off x="0" y="214290"/>
              <a:ext cx="9144000" cy="1214446"/>
            </a:xfrm>
            <a:prstGeom prst="roundRect">
              <a:avLst>
                <a:gd name="adj" fmla="val 29683"/>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EG" sz="48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الإيجابيـــات</a:t>
              </a:r>
              <a:endParaRPr lang="en-US" sz="48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 name="Picture 6" descr="D:\شعارات\2.png"/>
            <p:cNvPicPr>
              <a:picLocks noChangeAspect="1" noChangeArrowheads="1"/>
            </p:cNvPicPr>
            <p:nvPr/>
          </p:nvPicPr>
          <p:blipFill>
            <a:blip r:embed="rId2" cstate="print"/>
            <a:srcRect/>
            <a:stretch>
              <a:fillRect/>
            </a:stretch>
          </p:blipFill>
          <p:spPr bwMode="auto">
            <a:xfrm>
              <a:off x="83656" y="228804"/>
              <a:ext cx="1083640" cy="1148183"/>
            </a:xfrm>
            <a:prstGeom prst="rect">
              <a:avLst/>
            </a:prstGeom>
            <a:noFill/>
            <a:effectLst>
              <a:glow rad="63500">
                <a:schemeClr val="bg1">
                  <a:alpha val="40000"/>
                </a:schemeClr>
              </a:glow>
            </a:effectLst>
          </p:spPr>
        </p:pic>
      </p:grpSp>
      <p:sp>
        <p:nvSpPr>
          <p:cNvPr id="5" name="مستطيل مستدير الزوايا 4"/>
          <p:cNvSpPr/>
          <p:nvPr/>
        </p:nvSpPr>
        <p:spPr>
          <a:xfrm>
            <a:off x="358290" y="1785926"/>
            <a:ext cx="8072494" cy="1071570"/>
          </a:xfrm>
          <a:prstGeom prst="roundRect">
            <a:avLst/>
          </a:prstGeom>
        </p:spPr>
        <p:style>
          <a:lnRef idx="1">
            <a:schemeClr val="accent2"/>
          </a:lnRef>
          <a:fillRef idx="3">
            <a:schemeClr val="accent2"/>
          </a:fillRef>
          <a:effectRef idx="2">
            <a:schemeClr val="accent2"/>
          </a:effectRef>
          <a:fontRef idx="minor">
            <a:schemeClr val="lt1"/>
          </a:fontRef>
        </p:style>
        <p:txBody>
          <a:bodyPr rtlCol="1" anchor="ctr"/>
          <a:lstStyle/>
          <a:p>
            <a:pPr lvl="0" algn="ctr"/>
            <a:r>
              <a:rPr lang="ar-EG" b="1" dirty="0" smtClean="0"/>
              <a:t>التعاون الكامل بين الفريق الإداري والفريق التنفيذي لإنجاز أعمال المشروع وتحقيق المخرجات الخاصة بالمشروع في توقيتاتها المحددة.</a:t>
            </a:r>
            <a:endParaRPr lang="en-US" dirty="0" smtClean="0"/>
          </a:p>
        </p:txBody>
      </p:sp>
      <p:sp>
        <p:nvSpPr>
          <p:cNvPr id="6" name="مستطيل مستدير الزوايا 5"/>
          <p:cNvSpPr/>
          <p:nvPr/>
        </p:nvSpPr>
        <p:spPr>
          <a:xfrm>
            <a:off x="358290" y="2928934"/>
            <a:ext cx="8072494" cy="1071570"/>
          </a:xfrm>
          <a:prstGeom prst="roundRect">
            <a:avLst/>
          </a:prstGeom>
          <a:solidFill>
            <a:srgbClr val="FFC000"/>
          </a:solidFill>
        </p:spPr>
        <p:style>
          <a:lnRef idx="0">
            <a:schemeClr val="accent2"/>
          </a:lnRef>
          <a:fillRef idx="3">
            <a:schemeClr val="accent2"/>
          </a:fillRef>
          <a:effectRef idx="3">
            <a:schemeClr val="accent2"/>
          </a:effectRef>
          <a:fontRef idx="minor">
            <a:schemeClr val="lt1"/>
          </a:fontRef>
        </p:style>
        <p:txBody>
          <a:bodyPr rtlCol="1" anchor="ctr"/>
          <a:lstStyle/>
          <a:p>
            <a:pPr lvl="0" algn="ctr"/>
            <a:r>
              <a:rPr lang="ar-EG" b="1" dirty="0" smtClean="0"/>
              <a:t>تعاون الكليات المشاركة في المشروع مع فريق إدارة المشروع .</a:t>
            </a:r>
            <a:endParaRPr lang="en-US" dirty="0" smtClean="0"/>
          </a:p>
        </p:txBody>
      </p:sp>
      <p:sp>
        <p:nvSpPr>
          <p:cNvPr id="7" name="مستطيل مستدير الزوايا 6"/>
          <p:cNvSpPr/>
          <p:nvPr/>
        </p:nvSpPr>
        <p:spPr>
          <a:xfrm>
            <a:off x="357158" y="4071942"/>
            <a:ext cx="8072494" cy="1071570"/>
          </a:xfrm>
          <a:prstGeom prst="roundRect">
            <a:avLst/>
          </a:prstGeom>
          <a:solidFill>
            <a:srgbClr val="92D050"/>
          </a:solidFill>
        </p:spPr>
        <p:style>
          <a:lnRef idx="1">
            <a:schemeClr val="accent2"/>
          </a:lnRef>
          <a:fillRef idx="3">
            <a:schemeClr val="accent2"/>
          </a:fillRef>
          <a:effectRef idx="2">
            <a:schemeClr val="accent2"/>
          </a:effectRef>
          <a:fontRef idx="minor">
            <a:schemeClr val="lt1"/>
          </a:fontRef>
        </p:style>
        <p:txBody>
          <a:bodyPr rtlCol="1" anchor="ctr"/>
          <a:lstStyle/>
          <a:p>
            <a:pPr lvl="0" algn="ctr"/>
            <a:r>
              <a:rPr lang="ar-EG" b="1" dirty="0" smtClean="0"/>
              <a:t>بدء انتشار ثقافة الاهتمام بضرورة وجود معايير أخرى للقبول بالجامعة إلي جانب معدلات الثانوية العامة .</a:t>
            </a:r>
            <a:endParaRPr lang="en-US" dirty="0" smtClean="0"/>
          </a:p>
        </p:txBody>
      </p:sp>
      <p:sp>
        <p:nvSpPr>
          <p:cNvPr id="8" name="شكل بيضاوي 7"/>
          <p:cNvSpPr/>
          <p:nvPr/>
        </p:nvSpPr>
        <p:spPr>
          <a:xfrm>
            <a:off x="8515604" y="1985726"/>
            <a:ext cx="500066" cy="642942"/>
          </a:xfrm>
          <a:prstGeom prst="ellipse">
            <a:avLst/>
          </a:prstGeom>
          <a:ln w="28575">
            <a:solidFill>
              <a:schemeClr val="bg1"/>
            </a:solidFill>
          </a:ln>
        </p:spPr>
        <p:style>
          <a:lnRef idx="1">
            <a:schemeClr val="dk1"/>
          </a:lnRef>
          <a:fillRef idx="3">
            <a:schemeClr val="dk1"/>
          </a:fillRef>
          <a:effectRef idx="2">
            <a:schemeClr val="dk1"/>
          </a:effectRef>
          <a:fontRef idx="minor">
            <a:schemeClr val="lt1"/>
          </a:fontRef>
        </p:style>
        <p:txBody>
          <a:bodyPr rtlCol="1" anchor="ctr"/>
          <a:lstStyle/>
          <a:p>
            <a:pPr algn="ctr"/>
            <a:r>
              <a:rPr lang="ar-EG" dirty="0" smtClean="0"/>
              <a:t>1</a:t>
            </a:r>
            <a:endParaRPr lang="ar-EG" dirty="0"/>
          </a:p>
        </p:txBody>
      </p:sp>
      <p:sp>
        <p:nvSpPr>
          <p:cNvPr id="9" name="شكل بيضاوي 8"/>
          <p:cNvSpPr/>
          <p:nvPr/>
        </p:nvSpPr>
        <p:spPr>
          <a:xfrm>
            <a:off x="8530118" y="3185658"/>
            <a:ext cx="500066" cy="642942"/>
          </a:xfrm>
          <a:prstGeom prst="ellipse">
            <a:avLst/>
          </a:prstGeom>
          <a:ln w="28575">
            <a:solidFill>
              <a:schemeClr val="bg1"/>
            </a:solidFill>
          </a:ln>
        </p:spPr>
        <p:style>
          <a:lnRef idx="1">
            <a:schemeClr val="dk1"/>
          </a:lnRef>
          <a:fillRef idx="3">
            <a:schemeClr val="dk1"/>
          </a:fillRef>
          <a:effectRef idx="2">
            <a:schemeClr val="dk1"/>
          </a:effectRef>
          <a:fontRef idx="minor">
            <a:schemeClr val="lt1"/>
          </a:fontRef>
        </p:style>
        <p:txBody>
          <a:bodyPr rtlCol="1" anchor="ctr"/>
          <a:lstStyle/>
          <a:p>
            <a:pPr algn="ctr"/>
            <a:r>
              <a:rPr lang="ar-EG" dirty="0" smtClean="0"/>
              <a:t>2</a:t>
            </a:r>
            <a:endParaRPr lang="ar-EG" dirty="0"/>
          </a:p>
        </p:txBody>
      </p:sp>
      <p:sp>
        <p:nvSpPr>
          <p:cNvPr id="10" name="شكل بيضاوي 9"/>
          <p:cNvSpPr/>
          <p:nvPr/>
        </p:nvSpPr>
        <p:spPr>
          <a:xfrm>
            <a:off x="8501090" y="4286256"/>
            <a:ext cx="500066" cy="642942"/>
          </a:xfrm>
          <a:prstGeom prst="ellipse">
            <a:avLst/>
          </a:prstGeom>
          <a:ln w="28575">
            <a:solidFill>
              <a:schemeClr val="bg1"/>
            </a:solidFill>
          </a:ln>
        </p:spPr>
        <p:style>
          <a:lnRef idx="1">
            <a:schemeClr val="dk1"/>
          </a:lnRef>
          <a:fillRef idx="3">
            <a:schemeClr val="dk1"/>
          </a:fillRef>
          <a:effectRef idx="2">
            <a:schemeClr val="dk1"/>
          </a:effectRef>
          <a:fontRef idx="minor">
            <a:schemeClr val="lt1"/>
          </a:fontRef>
        </p:style>
        <p:txBody>
          <a:bodyPr rtlCol="1" anchor="ctr"/>
          <a:lstStyle/>
          <a:p>
            <a:pPr algn="ctr"/>
            <a:r>
              <a:rPr lang="ar-EG" dirty="0" smtClean="0"/>
              <a:t>3</a:t>
            </a:r>
            <a:endParaRPr lang="ar-EG"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p:cNvGrpSpPr/>
          <p:nvPr/>
        </p:nvGrpSpPr>
        <p:grpSpPr>
          <a:xfrm>
            <a:off x="0" y="214290"/>
            <a:ext cx="9144000" cy="1214446"/>
            <a:chOff x="0" y="214290"/>
            <a:chExt cx="9144000" cy="1214446"/>
          </a:xfrm>
        </p:grpSpPr>
        <p:sp>
          <p:nvSpPr>
            <p:cNvPr id="3" name="مستطيل مستدير الزوايا 2"/>
            <p:cNvSpPr/>
            <p:nvPr/>
          </p:nvSpPr>
          <p:spPr>
            <a:xfrm>
              <a:off x="0" y="214290"/>
              <a:ext cx="9144000" cy="1214446"/>
            </a:xfrm>
            <a:prstGeom prst="roundRect">
              <a:avLst>
                <a:gd name="adj" fmla="val 29683"/>
              </a:avLst>
            </a:prstGeom>
          </p:spPr>
          <p:style>
            <a:lnRef idx="1">
              <a:schemeClr val="accent1"/>
            </a:lnRef>
            <a:fillRef idx="2">
              <a:schemeClr val="accent1"/>
            </a:fillRef>
            <a:effectRef idx="1">
              <a:schemeClr val="accent1"/>
            </a:effectRef>
            <a:fontRef idx="minor">
              <a:schemeClr val="dk1"/>
            </a:fontRef>
          </p:style>
          <p:txBody>
            <a:bodyPr rtlCol="1" anchor="ctr"/>
            <a:lstStyle/>
            <a:p>
              <a:r>
                <a:rPr lang="ar-EG" sz="4800" u="sng" dirty="0" smtClean="0">
                  <a:cs typeface="Al-Mujahed Classic" pitchFamily="2" charset="-78"/>
                </a:rPr>
                <a:t>أفضل الممارسات</a:t>
              </a:r>
              <a:endParaRPr lang="en-US" sz="4800" dirty="0">
                <a:cs typeface="Al-Mujahed Classic" pitchFamily="2" charset="-78"/>
              </a:endParaRPr>
            </a:p>
          </p:txBody>
        </p:sp>
        <p:pic>
          <p:nvPicPr>
            <p:cNvPr id="4" name="Picture 6" descr="D:\شعارات\2.png"/>
            <p:cNvPicPr>
              <a:picLocks noChangeAspect="1" noChangeArrowheads="1"/>
            </p:cNvPicPr>
            <p:nvPr/>
          </p:nvPicPr>
          <p:blipFill>
            <a:blip r:embed="rId2" cstate="print"/>
            <a:srcRect/>
            <a:stretch>
              <a:fillRect/>
            </a:stretch>
          </p:blipFill>
          <p:spPr bwMode="auto">
            <a:xfrm>
              <a:off x="83656" y="228804"/>
              <a:ext cx="1083640" cy="1148183"/>
            </a:xfrm>
            <a:prstGeom prst="rect">
              <a:avLst/>
            </a:prstGeom>
            <a:noFill/>
            <a:effectLst>
              <a:glow rad="63500">
                <a:schemeClr val="bg1">
                  <a:alpha val="40000"/>
                </a:schemeClr>
              </a:glow>
            </a:effectLst>
          </p:spPr>
        </p:pic>
      </p:grpSp>
      <p:sp>
        <p:nvSpPr>
          <p:cNvPr id="5" name="مستطيل مستدير الزوايا 4"/>
          <p:cNvSpPr/>
          <p:nvPr/>
        </p:nvSpPr>
        <p:spPr>
          <a:xfrm>
            <a:off x="357158" y="1785926"/>
            <a:ext cx="8072494" cy="1071570"/>
          </a:xfrm>
          <a:prstGeom prst="roundRect">
            <a:avLst/>
          </a:prstGeom>
        </p:spPr>
        <p:style>
          <a:lnRef idx="1">
            <a:schemeClr val="accent2"/>
          </a:lnRef>
          <a:fillRef idx="3">
            <a:schemeClr val="accent2"/>
          </a:fillRef>
          <a:effectRef idx="2">
            <a:schemeClr val="accent2"/>
          </a:effectRef>
          <a:fontRef idx="minor">
            <a:schemeClr val="lt1"/>
          </a:fontRef>
        </p:style>
        <p:txBody>
          <a:bodyPr rtlCol="1" anchor="ctr"/>
          <a:lstStyle/>
          <a:p>
            <a:pPr lvl="0" algn="ctr"/>
            <a:r>
              <a:rPr lang="ar-EG" sz="2800" b="1" dirty="0" smtClean="0">
                <a:latin typeface="Times New Roman" pitchFamily="18" charset="0"/>
                <a:cs typeface="Times New Roman" pitchFamily="18" charset="0"/>
              </a:rPr>
              <a:t>إنجاز الأعمال في توقيتاتها المحددة وبالمستوي العلمي المناسب </a:t>
            </a:r>
            <a:endParaRPr lang="en-US" sz="2800" dirty="0" smtClean="0">
              <a:latin typeface="Times New Roman" pitchFamily="18" charset="0"/>
              <a:cs typeface="Times New Roman" pitchFamily="18" charset="0"/>
            </a:endParaRPr>
          </a:p>
        </p:txBody>
      </p:sp>
      <p:sp>
        <p:nvSpPr>
          <p:cNvPr id="6" name="مستطيل مستدير الزوايا 5"/>
          <p:cNvSpPr/>
          <p:nvPr/>
        </p:nvSpPr>
        <p:spPr>
          <a:xfrm>
            <a:off x="357158" y="2928934"/>
            <a:ext cx="8072494" cy="1071570"/>
          </a:xfrm>
          <a:prstGeom prst="roundRect">
            <a:avLst/>
          </a:prstGeom>
          <a:solidFill>
            <a:srgbClr val="FFC000"/>
          </a:solidFill>
        </p:spPr>
        <p:style>
          <a:lnRef idx="0">
            <a:schemeClr val="accent2"/>
          </a:lnRef>
          <a:fillRef idx="3">
            <a:schemeClr val="accent2"/>
          </a:fillRef>
          <a:effectRef idx="3">
            <a:schemeClr val="accent2"/>
          </a:effectRef>
          <a:fontRef idx="minor">
            <a:schemeClr val="lt1"/>
          </a:fontRef>
        </p:style>
        <p:txBody>
          <a:bodyPr rtlCol="1" anchor="ctr"/>
          <a:lstStyle/>
          <a:p>
            <a:pPr lvl="0"/>
            <a:r>
              <a:rPr lang="ar-EG" sz="2800" b="1" dirty="0" smtClean="0">
                <a:latin typeface="Times New Roman" pitchFamily="18" charset="0"/>
                <a:cs typeface="Times New Roman" pitchFamily="18" charset="0"/>
              </a:rPr>
              <a:t>تعاون أعضاء الفريق الإداري والتنفيذي .</a:t>
            </a:r>
            <a:endParaRPr lang="en-US" sz="2800" dirty="0">
              <a:latin typeface="Times New Roman" pitchFamily="18" charset="0"/>
              <a:cs typeface="Times New Roman" pitchFamily="18" charset="0"/>
            </a:endParaRPr>
          </a:p>
        </p:txBody>
      </p:sp>
      <p:sp>
        <p:nvSpPr>
          <p:cNvPr id="7" name="شكل بيضاوي 6"/>
          <p:cNvSpPr/>
          <p:nvPr/>
        </p:nvSpPr>
        <p:spPr>
          <a:xfrm>
            <a:off x="8515604" y="1985726"/>
            <a:ext cx="500066" cy="642942"/>
          </a:xfrm>
          <a:prstGeom prst="ellipse">
            <a:avLst/>
          </a:prstGeom>
          <a:ln w="28575">
            <a:solidFill>
              <a:schemeClr val="bg1"/>
            </a:solidFill>
          </a:ln>
        </p:spPr>
        <p:style>
          <a:lnRef idx="1">
            <a:schemeClr val="dk1"/>
          </a:lnRef>
          <a:fillRef idx="3">
            <a:schemeClr val="dk1"/>
          </a:fillRef>
          <a:effectRef idx="2">
            <a:schemeClr val="dk1"/>
          </a:effectRef>
          <a:fontRef idx="minor">
            <a:schemeClr val="lt1"/>
          </a:fontRef>
        </p:style>
        <p:txBody>
          <a:bodyPr rtlCol="1" anchor="ctr"/>
          <a:lstStyle/>
          <a:p>
            <a:pPr algn="ctr"/>
            <a:r>
              <a:rPr lang="ar-EG" dirty="0" smtClean="0"/>
              <a:t>1</a:t>
            </a:r>
            <a:endParaRPr lang="ar-EG" dirty="0"/>
          </a:p>
        </p:txBody>
      </p:sp>
      <p:sp>
        <p:nvSpPr>
          <p:cNvPr id="8" name="شكل بيضاوي 7"/>
          <p:cNvSpPr/>
          <p:nvPr/>
        </p:nvSpPr>
        <p:spPr>
          <a:xfrm>
            <a:off x="8530118" y="3185658"/>
            <a:ext cx="500066" cy="642942"/>
          </a:xfrm>
          <a:prstGeom prst="ellipse">
            <a:avLst/>
          </a:prstGeom>
          <a:ln w="28575">
            <a:solidFill>
              <a:schemeClr val="bg1"/>
            </a:solidFill>
          </a:ln>
        </p:spPr>
        <p:style>
          <a:lnRef idx="1">
            <a:schemeClr val="dk1"/>
          </a:lnRef>
          <a:fillRef idx="3">
            <a:schemeClr val="dk1"/>
          </a:fillRef>
          <a:effectRef idx="2">
            <a:schemeClr val="dk1"/>
          </a:effectRef>
          <a:fontRef idx="minor">
            <a:schemeClr val="lt1"/>
          </a:fontRef>
        </p:style>
        <p:txBody>
          <a:bodyPr rtlCol="1" anchor="ctr"/>
          <a:lstStyle/>
          <a:p>
            <a:pPr algn="ctr"/>
            <a:r>
              <a:rPr lang="ar-EG" dirty="0" smtClean="0"/>
              <a:t>2</a:t>
            </a:r>
            <a:endParaRPr lang="ar-EG"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0" y="0"/>
            <a:ext cx="9144000" cy="6858000"/>
          </a:xfrm>
          <a:prstGeom prst="rect">
            <a:avLst/>
          </a:prstGeom>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a:endParaRPr lang="ar-EG"/>
          </a:p>
        </p:txBody>
      </p:sp>
      <p:sp>
        <p:nvSpPr>
          <p:cNvPr id="2" name="Rounded Rectangle 7"/>
          <p:cNvSpPr/>
          <p:nvPr/>
        </p:nvSpPr>
        <p:spPr>
          <a:xfrm>
            <a:off x="1857356" y="1785926"/>
            <a:ext cx="6000792" cy="2643206"/>
          </a:xfrm>
          <a:prstGeom prst="roundRect">
            <a:avLst/>
          </a:prstGeom>
          <a:effectLst>
            <a:glow rad="101600">
              <a:schemeClr val="bg1">
                <a:alpha val="60000"/>
              </a:schemeClr>
            </a:glow>
            <a:outerShdw blurRad="40000" dist="23000" dir="5400000" rotWithShape="0">
              <a:srgbClr val="000000">
                <a:alpha val="35000"/>
              </a:srgbClr>
            </a:outerShdw>
            <a:softEdge rad="635000"/>
          </a:effectLst>
        </p:spPr>
        <p:style>
          <a:lnRef idx="1">
            <a:schemeClr val="accent3"/>
          </a:lnRef>
          <a:fillRef idx="3">
            <a:schemeClr val="accent3"/>
          </a:fillRef>
          <a:effectRef idx="2">
            <a:schemeClr val="accent3"/>
          </a:effectRef>
          <a:fontRef idx="minor">
            <a:schemeClr val="lt1"/>
          </a:fontRef>
        </p:style>
        <p:txBody>
          <a:bodyPr rtlCol="1" anchor="ctr"/>
          <a:lstStyle/>
          <a:p>
            <a:pPr algn="ctr"/>
            <a:endParaRPr lang="ar-EG"/>
          </a:p>
        </p:txBody>
      </p:sp>
      <p:sp>
        <p:nvSpPr>
          <p:cNvPr id="3" name="Rectangle 8"/>
          <p:cNvSpPr/>
          <p:nvPr/>
        </p:nvSpPr>
        <p:spPr>
          <a:xfrm>
            <a:off x="3071802" y="3286124"/>
            <a:ext cx="3429024" cy="923330"/>
          </a:xfrm>
          <a:prstGeom prst="rect">
            <a:avLst/>
          </a:prstGeom>
        </p:spPr>
        <p:txBody>
          <a:bodyPr wrap="square">
            <a:spAutoFit/>
          </a:bodyPr>
          <a:lstStyle/>
          <a:p>
            <a:r>
              <a:rPr lang="ar-EG" sz="5400" b="1" dirty="0" smtClean="0">
                <a:solidFill>
                  <a:schemeClr val="bg1"/>
                </a:solidFill>
                <a:effectLst>
                  <a:outerShdw blurRad="38100" dist="38100" dir="2700000" algn="tl">
                    <a:srgbClr val="000000">
                      <a:alpha val="43137"/>
                    </a:srgbClr>
                  </a:outerShdw>
                </a:effectLst>
              </a:rPr>
              <a:t>السلبيات</a:t>
            </a:r>
            <a:endParaRPr lang="en-US" sz="5400" b="1" dirty="0">
              <a:solidFill>
                <a:schemeClr val="bg1"/>
              </a:solidFill>
              <a:effectLst>
                <a:outerShdw blurRad="38100" dist="38100" dir="2700000" algn="tl">
                  <a:srgbClr val="000000">
                    <a:alpha val="43137"/>
                  </a:srgbClr>
                </a:outerShdw>
              </a:effectLst>
            </a:endParaRPr>
          </a:p>
        </p:txBody>
      </p:sp>
      <p:pic>
        <p:nvPicPr>
          <p:cNvPr id="4" name="Picture 6" descr="D:\شعارات\2.png"/>
          <p:cNvPicPr>
            <a:picLocks noChangeAspect="1" noChangeArrowheads="1"/>
          </p:cNvPicPr>
          <p:nvPr/>
        </p:nvPicPr>
        <p:blipFill>
          <a:blip r:embed="rId2" cstate="print"/>
          <a:srcRect/>
          <a:stretch>
            <a:fillRect/>
          </a:stretch>
        </p:blipFill>
        <p:spPr bwMode="auto">
          <a:xfrm>
            <a:off x="3786182" y="1071546"/>
            <a:ext cx="2071702" cy="2195096"/>
          </a:xfrm>
          <a:prstGeom prst="rect">
            <a:avLst/>
          </a:prstGeom>
          <a:ln>
            <a:noFill/>
          </a:ln>
          <a:effectLst>
            <a:outerShdw blurRad="419100" dist="88900" dir="21540000" sx="98000" sy="98000" algn="tl" rotWithShape="0">
              <a:schemeClr val="bg1"/>
            </a:outerShdw>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D:\شعارات\2.png"/>
          <p:cNvPicPr>
            <a:picLocks noChangeAspect="1" noChangeArrowheads="1"/>
          </p:cNvPicPr>
          <p:nvPr/>
        </p:nvPicPr>
        <p:blipFill>
          <a:blip r:embed="rId2" cstate="print"/>
          <a:srcRect/>
          <a:stretch>
            <a:fillRect/>
          </a:stretch>
        </p:blipFill>
        <p:spPr bwMode="auto">
          <a:xfrm>
            <a:off x="83656" y="228804"/>
            <a:ext cx="1083640" cy="1148183"/>
          </a:xfrm>
          <a:prstGeom prst="rect">
            <a:avLst/>
          </a:prstGeom>
          <a:noFill/>
          <a:effectLst>
            <a:glow rad="63500">
              <a:schemeClr val="bg1">
                <a:alpha val="40000"/>
              </a:schemeClr>
            </a:glow>
          </a:effectLst>
        </p:spPr>
      </p:pic>
      <p:grpSp>
        <p:nvGrpSpPr>
          <p:cNvPr id="3" name="مجموعة 2"/>
          <p:cNvGrpSpPr/>
          <p:nvPr/>
        </p:nvGrpSpPr>
        <p:grpSpPr>
          <a:xfrm>
            <a:off x="0" y="214290"/>
            <a:ext cx="9144000" cy="1214446"/>
            <a:chOff x="0" y="214290"/>
            <a:chExt cx="9144000" cy="1214446"/>
          </a:xfrm>
        </p:grpSpPr>
        <p:sp>
          <p:nvSpPr>
            <p:cNvPr id="4" name="مستطيل مستدير الزوايا 3"/>
            <p:cNvSpPr/>
            <p:nvPr/>
          </p:nvSpPr>
          <p:spPr>
            <a:xfrm>
              <a:off x="0" y="214290"/>
              <a:ext cx="9144000" cy="1214446"/>
            </a:xfrm>
            <a:prstGeom prst="roundRect">
              <a:avLst>
                <a:gd name="adj" fmla="val 29683"/>
              </a:avLst>
            </a:prstGeom>
          </p:spPr>
          <p:style>
            <a:lnRef idx="1">
              <a:schemeClr val="accent1"/>
            </a:lnRef>
            <a:fillRef idx="2">
              <a:schemeClr val="accent1"/>
            </a:fillRef>
            <a:effectRef idx="1">
              <a:schemeClr val="accent1"/>
            </a:effectRef>
            <a:fontRef idx="minor">
              <a:schemeClr val="dk1"/>
            </a:fontRef>
          </p:style>
          <p:txBody>
            <a:bodyPr rtlCol="1" anchor="ctr"/>
            <a:lstStyle/>
            <a:p>
              <a:r>
                <a:rPr lang="ar-EG" sz="3600" u="sng" dirty="0" smtClean="0">
                  <a:cs typeface="Al-Mujahed Classic" pitchFamily="2" charset="-78"/>
                </a:rPr>
                <a:t>السلبيات والمشاكل ومعوقات التنفيذ:</a:t>
              </a:r>
              <a:endParaRPr lang="en-US" sz="3600" dirty="0">
                <a:cs typeface="Al-Mujahed Classic" pitchFamily="2" charset="-78"/>
              </a:endParaRPr>
            </a:p>
          </p:txBody>
        </p:sp>
        <p:pic>
          <p:nvPicPr>
            <p:cNvPr id="5" name="Picture 6" descr="D:\شعارات\2.png"/>
            <p:cNvPicPr>
              <a:picLocks noChangeAspect="1" noChangeArrowheads="1"/>
            </p:cNvPicPr>
            <p:nvPr/>
          </p:nvPicPr>
          <p:blipFill>
            <a:blip r:embed="rId2" cstate="print"/>
            <a:srcRect/>
            <a:stretch>
              <a:fillRect/>
            </a:stretch>
          </p:blipFill>
          <p:spPr bwMode="auto">
            <a:xfrm>
              <a:off x="83656" y="228804"/>
              <a:ext cx="1083640" cy="1148183"/>
            </a:xfrm>
            <a:prstGeom prst="rect">
              <a:avLst/>
            </a:prstGeom>
            <a:noFill/>
            <a:effectLst>
              <a:glow rad="63500">
                <a:schemeClr val="bg1">
                  <a:alpha val="40000"/>
                </a:schemeClr>
              </a:glow>
            </a:effectLst>
          </p:spPr>
        </p:pic>
      </p:grpSp>
      <p:sp>
        <p:nvSpPr>
          <p:cNvPr id="6" name="مستطيل مستدير الزوايا 5"/>
          <p:cNvSpPr/>
          <p:nvPr/>
        </p:nvSpPr>
        <p:spPr>
          <a:xfrm>
            <a:off x="642910" y="2214554"/>
            <a:ext cx="8001056" cy="2714644"/>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lvl="0" algn="ctr"/>
            <a:r>
              <a:rPr lang="ar-EG" sz="4000" b="1" dirty="0" smtClean="0">
                <a:solidFill>
                  <a:schemeClr val="bg1"/>
                </a:solidFill>
                <a:latin typeface="Times New Roman" pitchFamily="18" charset="0"/>
                <a:cs typeface="Times New Roman" pitchFamily="18" charset="0"/>
              </a:rPr>
              <a:t>بطء الإجراءات الخاصة بالتمويل من قبل وحدة إدارة المشروعات , مما يخشى منه أن يؤثر سلباً على مخرجات المشروع .</a:t>
            </a:r>
            <a:endParaRPr lang="en-US" sz="4000" dirty="0" smtClean="0">
              <a:solidFill>
                <a:schemeClr val="bg1"/>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vE229996.jpg"/>
          <p:cNvPicPr>
            <a:picLocks noChangeAspect="1"/>
          </p:cNvPicPr>
          <p:nvPr/>
        </p:nvPicPr>
        <p:blipFill>
          <a:blip r:embed="rId2"/>
          <a:srcRect b="9709"/>
          <a:stretch>
            <a:fillRect/>
          </a:stretch>
        </p:blipFill>
        <p:spPr>
          <a:xfrm>
            <a:off x="0" y="0"/>
            <a:ext cx="9144000" cy="6858000"/>
          </a:xfrm>
          <a:prstGeom prst="rect">
            <a:avLst/>
          </a:prstGeom>
        </p:spPr>
      </p:pic>
      <p:sp>
        <p:nvSpPr>
          <p:cNvPr id="3" name="Rectangle 1"/>
          <p:cNvSpPr>
            <a:spLocks noChangeArrowheads="1"/>
          </p:cNvSpPr>
          <p:nvPr/>
        </p:nvSpPr>
        <p:spPr bwMode="auto">
          <a:xfrm>
            <a:off x="0" y="142852"/>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a:r>
              <a:rPr lang="ar-EG" sz="2400" b="1" dirty="0" smtClean="0">
                <a:latin typeface="Times New Roman" pitchFamily="18" charset="0"/>
                <a:cs typeface="Times New Roman" pitchFamily="18" charset="0"/>
              </a:rPr>
              <a:t>ب- تلقي ردود المحكمين , وتقاريرهم , ومقترحاتهم بخصوص الاختبار/الاختبارات التي قاموا بتحكيمها .</a:t>
            </a:r>
            <a:endParaRPr lang="en-US" sz="2400" dirty="0" smtClean="0">
              <a:latin typeface="Times New Roman" pitchFamily="18" charset="0"/>
              <a:cs typeface="Times New Roman" pitchFamily="18" charset="0"/>
            </a:endParaRPr>
          </a:p>
          <a:p>
            <a:pPr lvl="0" algn="justLow"/>
            <a:r>
              <a:rPr lang="ar-EG" sz="2400" b="1" dirty="0" smtClean="0">
                <a:latin typeface="Times New Roman" pitchFamily="18" charset="0"/>
                <a:cs typeface="Times New Roman" pitchFamily="18" charset="0"/>
              </a:rPr>
              <a:t>ج- إرسال ردود المحكمين إلي فرق العمل التي قامت بإعداد الصور الأولية للاختبارات , وذلك لدراستها , وتعديل الاختبارات في ضوء هذه التقارير , وإعداد تقارير عن ما قاموا </a:t>
            </a:r>
            <a:r>
              <a:rPr lang="ar-EG" sz="2400" b="1" dirty="0" err="1" smtClean="0">
                <a:latin typeface="Times New Roman" pitchFamily="18" charset="0"/>
                <a:cs typeface="Times New Roman" pitchFamily="18" charset="0"/>
              </a:rPr>
              <a:t>به</a:t>
            </a:r>
            <a:r>
              <a:rPr lang="ar-EG" sz="2400" b="1" dirty="0" smtClean="0">
                <a:latin typeface="Times New Roman" pitchFamily="18" charset="0"/>
                <a:cs typeface="Times New Roman" pitchFamily="18" charset="0"/>
              </a:rPr>
              <a:t> من عمل للوصول بالاختبارات إلي صورتها النهائية.</a:t>
            </a:r>
            <a:endParaRPr lang="en-US" sz="2400" dirty="0" smtClean="0">
              <a:latin typeface="Times New Roman" pitchFamily="18" charset="0"/>
              <a:cs typeface="Times New Roman" pitchFamily="18" charset="0"/>
            </a:endParaRPr>
          </a:p>
          <a:p>
            <a:pPr lvl="0" algn="justLow"/>
            <a:r>
              <a:rPr lang="ar-EG" sz="2400" b="1" dirty="0" smtClean="0">
                <a:latin typeface="Times New Roman" pitchFamily="18" charset="0"/>
                <a:cs typeface="Times New Roman" pitchFamily="18" charset="0"/>
              </a:rPr>
              <a:t>د- تجهيز الاختبارات (الصيغ الأولي ) لتصبح في صورتها النهائية.</a:t>
            </a:r>
            <a:endParaRPr lang="en-US" sz="2400" dirty="0" smtClean="0">
              <a:latin typeface="Times New Roman" pitchFamily="18" charset="0"/>
              <a:cs typeface="Times New Roman" pitchFamily="18" charset="0"/>
            </a:endParaRPr>
          </a:p>
          <a:p>
            <a:pPr algn="justLow"/>
            <a:r>
              <a:rPr lang="ar-EG" sz="2400" b="1" dirty="0" smtClean="0">
                <a:latin typeface="Times New Roman" pitchFamily="18" charset="0"/>
                <a:cs typeface="Times New Roman" pitchFamily="18" charset="0"/>
              </a:rPr>
              <a:t>   وتتضمن قائمة المرفقات النسخ الأولية من الاختبارات المكافئة (1) (وكان قد سبق تضمينها في التقرير الفني من الفترة من 1/6/2010 في 30/9/2010) , وكذلك الاختبارات في صورتها النهائية.</a:t>
            </a:r>
          </a:p>
          <a:p>
            <a:r>
              <a:rPr lang="ar-EG" sz="2000" u="sng" dirty="0" smtClean="0">
                <a:solidFill>
                  <a:srgbClr val="C00000"/>
                </a:solidFill>
                <a:latin typeface="Times New Roman" pitchFamily="18" charset="0"/>
                <a:cs typeface="MCS Jeddah S_U normal." pitchFamily="2" charset="-78"/>
              </a:rPr>
              <a:t>ثانياً :- تجهيز الصور الأولية المكافئة (2) لكل اختبار من اختبارات البطارية.</a:t>
            </a:r>
            <a:endParaRPr lang="en-US" sz="2000" u="sng" dirty="0" smtClean="0">
              <a:solidFill>
                <a:srgbClr val="C00000"/>
              </a:solidFill>
              <a:latin typeface="Times New Roman" pitchFamily="18" charset="0"/>
              <a:cs typeface="MCS Jeddah S_U normal." pitchFamily="2" charset="-78"/>
            </a:endParaRPr>
          </a:p>
          <a:p>
            <a:r>
              <a:rPr lang="ar-EG" sz="2400" b="1" dirty="0" smtClean="0">
                <a:latin typeface="Times New Roman" pitchFamily="18" charset="0"/>
                <a:cs typeface="Times New Roman" pitchFamily="18" charset="0"/>
              </a:rPr>
              <a:t>بدأت فرق العمل , اعتباراً من 1/12/2010 في إعداد النسخ الأولية المكافئة (2) لكل اختبار من اختبارات البطارية , حيث انتهوا من الإعداد في 21/12/2010 .</a:t>
            </a:r>
            <a:endParaRPr lang="en-US" sz="2400" dirty="0" smtClean="0">
              <a:latin typeface="Times New Roman" pitchFamily="18" charset="0"/>
              <a:cs typeface="Times New Roman" pitchFamily="18" charset="0"/>
            </a:endParaRPr>
          </a:p>
          <a:p>
            <a:r>
              <a:rPr lang="ar-EG" sz="2400" b="1" dirty="0" smtClean="0">
                <a:latin typeface="Times New Roman" pitchFamily="18" charset="0"/>
                <a:cs typeface="Times New Roman" pitchFamily="18" charset="0"/>
              </a:rPr>
              <a:t>ويجري الآن تجهيز خطابات التحكيم لإرسال هذه الاختبارات إلي المحكمين , تمهيداً لإعدادها في صورتها النهائية.</a:t>
            </a:r>
            <a:endParaRPr lang="en-US" sz="2400" dirty="0" smtClean="0">
              <a:latin typeface="Times New Roman" pitchFamily="18" charset="0"/>
              <a:cs typeface="Times New Roman" pitchFamily="18" charset="0"/>
            </a:endParaRPr>
          </a:p>
          <a:p>
            <a:r>
              <a:rPr lang="ar-EG" sz="2400" dirty="0" smtClean="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lgn="justLow"/>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0" y="142852"/>
            <a:ext cx="9144000" cy="571504"/>
          </a:xfrm>
          <a:prstGeom prst="rect">
            <a:avLst/>
          </a:prstGeom>
        </p:spPr>
        <p:style>
          <a:lnRef idx="1">
            <a:schemeClr val="accent6"/>
          </a:lnRef>
          <a:fillRef idx="3">
            <a:schemeClr val="accent6"/>
          </a:fillRef>
          <a:effectRef idx="2">
            <a:schemeClr val="accent6"/>
          </a:effectRef>
          <a:fontRef idx="minor">
            <a:schemeClr val="lt1"/>
          </a:fontRef>
        </p:style>
        <p:txBody>
          <a:bodyPr rtlCol="1" anchor="ctr"/>
          <a:lstStyle/>
          <a:p>
            <a:r>
              <a:rPr lang="ar-EG" sz="2400" dirty="0">
                <a:cs typeface="AF_Taif Normal" pitchFamily="2" charset="-78"/>
              </a:rPr>
              <a:t>ملخص مخرجات </a:t>
            </a:r>
            <a:r>
              <a:rPr lang="ar-EG" sz="2400" dirty="0" smtClean="0">
                <a:cs typeface="AF_Taif Normal" pitchFamily="2" charset="-78"/>
              </a:rPr>
              <a:t>المشروع</a:t>
            </a:r>
            <a:endParaRPr lang="en-US" sz="2400" dirty="0">
              <a:cs typeface="AF_Taif Normal" pitchFamily="2" charset="-78"/>
            </a:endParaRPr>
          </a:p>
        </p:txBody>
      </p:sp>
      <p:sp>
        <p:nvSpPr>
          <p:cNvPr id="9" name="مستطيل مستدير الزوايا 8"/>
          <p:cNvSpPr/>
          <p:nvPr/>
        </p:nvSpPr>
        <p:spPr>
          <a:xfrm>
            <a:off x="7474522" y="827252"/>
            <a:ext cx="1669478" cy="571504"/>
          </a:xfrm>
          <a:prstGeom prst="roundRect">
            <a:avLst/>
          </a:prstGeom>
        </p:spPr>
        <p:style>
          <a:lnRef idx="1">
            <a:schemeClr val="accent3"/>
          </a:lnRef>
          <a:fillRef idx="3">
            <a:schemeClr val="accent3"/>
          </a:fillRef>
          <a:effectRef idx="2">
            <a:schemeClr val="accent3"/>
          </a:effectRef>
          <a:fontRef idx="minor">
            <a:schemeClr val="lt1"/>
          </a:fontRef>
        </p:style>
        <p:txBody>
          <a:bodyPr rtlCol="1" anchor="ctr"/>
          <a:lstStyle/>
          <a:p>
            <a:pPr algn="ctr"/>
            <a:r>
              <a:rPr lang="ar-EG" sz="2400" dirty="0">
                <a:cs typeface="AdvertisingBold" pitchFamily="2" charset="-78"/>
              </a:rPr>
              <a:t>الأهداف</a:t>
            </a:r>
          </a:p>
        </p:txBody>
      </p:sp>
      <p:sp>
        <p:nvSpPr>
          <p:cNvPr id="10" name="مربع نص 9"/>
          <p:cNvSpPr txBox="1"/>
          <p:nvPr/>
        </p:nvSpPr>
        <p:spPr>
          <a:xfrm>
            <a:off x="-357222" y="1571613"/>
            <a:ext cx="9144000" cy="830997"/>
          </a:xfrm>
          <a:prstGeom prst="rect">
            <a:avLst/>
          </a:prstGeom>
          <a:noFill/>
        </p:spPr>
        <p:txBody>
          <a:bodyPr wrap="square" rtlCol="1">
            <a:spAutoFit/>
          </a:bodyPr>
          <a:lstStyle/>
          <a:p>
            <a:pPr lvl="0"/>
            <a:r>
              <a:rPr lang="ar-EG" sz="2400" dirty="0">
                <a:cs typeface="bader_al gordabia" pitchFamily="2" charset="-78"/>
              </a:rPr>
              <a:t>تجهيز بنك أسئلة لكل اختبار من اختبارات البطارية في مستوياتها الثلاثة (</a:t>
            </a:r>
            <a:r>
              <a:rPr lang="ar-EG" sz="2400" u="sng" dirty="0">
                <a:solidFill>
                  <a:srgbClr val="FF0000"/>
                </a:solidFill>
                <a:cs typeface="AF_Taif Normal" pitchFamily="2" charset="-78"/>
              </a:rPr>
              <a:t>صيغة مكافئة أولى</a:t>
            </a:r>
            <a:r>
              <a:rPr lang="ar-EG" sz="2400" dirty="0">
                <a:solidFill>
                  <a:srgbClr val="FF0000"/>
                </a:solidFill>
                <a:cs typeface="bader_al gordabia" pitchFamily="2" charset="-78"/>
              </a:rPr>
              <a:t> </a:t>
            </a:r>
            <a:r>
              <a:rPr lang="ar-EG" sz="2400" dirty="0">
                <a:cs typeface="bader_al gordabia" pitchFamily="2" charset="-78"/>
              </a:rPr>
              <a:t>لكل اختبار من الاختبارات التالية) </a:t>
            </a:r>
            <a:r>
              <a:rPr lang="ar-EG" sz="2400" dirty="0" smtClean="0">
                <a:cs typeface="bader_al gordabia" pitchFamily="2" charset="-78"/>
              </a:rPr>
              <a:t>:</a:t>
            </a:r>
            <a:endParaRPr lang="en-US" sz="2400" dirty="0">
              <a:cs typeface="bader_al gordabia" pitchFamily="2" charset="-78"/>
            </a:endParaRPr>
          </a:p>
        </p:txBody>
      </p:sp>
      <p:sp>
        <p:nvSpPr>
          <p:cNvPr id="12" name="مربع نص 11"/>
          <p:cNvSpPr txBox="1"/>
          <p:nvPr/>
        </p:nvSpPr>
        <p:spPr>
          <a:xfrm>
            <a:off x="4857784" y="2643182"/>
            <a:ext cx="3857620"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lvl="0">
              <a:buFont typeface="Arial" pitchFamily="34" charset="0"/>
              <a:buChar char="•"/>
            </a:pPr>
            <a:r>
              <a:rPr lang="ar-EG" b="1" dirty="0">
                <a:latin typeface="Times New Roman" pitchFamily="18" charset="0"/>
                <a:cs typeface="Times New Roman" pitchFamily="18" charset="0"/>
              </a:rPr>
              <a:t>التفكير </a:t>
            </a:r>
            <a:r>
              <a:rPr lang="ar-EG" b="1" dirty="0" err="1">
                <a:latin typeface="Times New Roman" pitchFamily="18" charset="0"/>
                <a:cs typeface="Times New Roman" pitchFamily="18" charset="0"/>
              </a:rPr>
              <a:t>الاستنتاجي</a:t>
            </a:r>
            <a:r>
              <a:rPr lang="ar-EG" b="1" dirty="0">
                <a:latin typeface="Times New Roman" pitchFamily="18" charset="0"/>
                <a:cs typeface="Times New Roman" pitchFamily="18" charset="0"/>
              </a:rPr>
              <a:t> اللغوي .</a:t>
            </a:r>
            <a:endParaRPr lang="en-US" dirty="0">
              <a:latin typeface="Times New Roman" pitchFamily="18" charset="0"/>
              <a:cs typeface="Times New Roman" pitchFamily="18" charset="0"/>
            </a:endParaRPr>
          </a:p>
          <a:p>
            <a:pPr lvl="0">
              <a:buFont typeface="Arial" pitchFamily="34" charset="0"/>
              <a:buChar char="•"/>
            </a:pPr>
            <a:r>
              <a:rPr lang="ar-EG" b="1" dirty="0">
                <a:latin typeface="Times New Roman" pitchFamily="18" charset="0"/>
                <a:cs typeface="Times New Roman" pitchFamily="18" charset="0"/>
              </a:rPr>
              <a:t>الكفاءة في اللغة العربية .</a:t>
            </a:r>
            <a:endParaRPr lang="en-US" dirty="0">
              <a:latin typeface="Times New Roman" pitchFamily="18" charset="0"/>
              <a:cs typeface="Times New Roman" pitchFamily="18" charset="0"/>
            </a:endParaRPr>
          </a:p>
          <a:p>
            <a:pPr lvl="0">
              <a:buFont typeface="Arial" pitchFamily="34" charset="0"/>
              <a:buChar char="•"/>
            </a:pPr>
            <a:r>
              <a:rPr lang="ar-EG" b="1" dirty="0">
                <a:latin typeface="Times New Roman" pitchFamily="18" charset="0"/>
                <a:cs typeface="Times New Roman" pitchFamily="18" charset="0"/>
              </a:rPr>
              <a:t>الكفاءة في اللغة الإنجليزية .</a:t>
            </a:r>
            <a:endParaRPr lang="en-US" dirty="0">
              <a:latin typeface="Times New Roman" pitchFamily="18" charset="0"/>
              <a:cs typeface="Times New Roman" pitchFamily="18" charset="0"/>
            </a:endParaRPr>
          </a:p>
          <a:p>
            <a:pPr lvl="0">
              <a:buFont typeface="Arial" pitchFamily="34" charset="0"/>
              <a:buChar char="•"/>
            </a:pPr>
            <a:r>
              <a:rPr lang="ar-EG" b="1" dirty="0">
                <a:latin typeface="Times New Roman" pitchFamily="18" charset="0"/>
                <a:cs typeface="Times New Roman" pitchFamily="18" charset="0"/>
              </a:rPr>
              <a:t>اختبار التنور الحاسوبي .</a:t>
            </a:r>
            <a:endParaRPr lang="en-US" dirty="0">
              <a:latin typeface="Times New Roman" pitchFamily="18" charset="0"/>
              <a:cs typeface="Times New Roman" pitchFamily="18" charset="0"/>
            </a:endParaRPr>
          </a:p>
          <a:p>
            <a:pPr lvl="0">
              <a:buFont typeface="Arial" pitchFamily="34" charset="0"/>
              <a:buChar char="•"/>
            </a:pPr>
            <a:r>
              <a:rPr lang="ar-EG" b="1" dirty="0">
                <a:latin typeface="Times New Roman" pitchFamily="18" charset="0"/>
                <a:cs typeface="Times New Roman" pitchFamily="18" charset="0"/>
              </a:rPr>
              <a:t>التفكير </a:t>
            </a:r>
            <a:r>
              <a:rPr lang="ar-EG" b="1" dirty="0" err="1">
                <a:latin typeface="Times New Roman" pitchFamily="18" charset="0"/>
                <a:cs typeface="Times New Roman" pitchFamily="18" charset="0"/>
              </a:rPr>
              <a:t>الاستنتاجي</a:t>
            </a:r>
            <a:r>
              <a:rPr lang="ar-EG" b="1" dirty="0">
                <a:latin typeface="Times New Roman" pitchFamily="18" charset="0"/>
                <a:cs typeface="Times New Roman" pitchFamily="18" charset="0"/>
              </a:rPr>
              <a:t> الكمي (تخصصات أدبية).</a:t>
            </a:r>
            <a:endParaRPr lang="en-US" dirty="0">
              <a:latin typeface="Times New Roman" pitchFamily="18" charset="0"/>
              <a:cs typeface="Times New Roman" pitchFamily="18" charset="0"/>
            </a:endParaRPr>
          </a:p>
          <a:p>
            <a:pPr lvl="0">
              <a:buFont typeface="Arial" pitchFamily="34" charset="0"/>
              <a:buChar char="•"/>
            </a:pPr>
            <a:r>
              <a:rPr lang="ar-EG" b="1" dirty="0">
                <a:latin typeface="Times New Roman" pitchFamily="18" charset="0"/>
                <a:cs typeface="Times New Roman" pitchFamily="18" charset="0"/>
              </a:rPr>
              <a:t>التفكير </a:t>
            </a:r>
            <a:r>
              <a:rPr lang="ar-EG" b="1" dirty="0" err="1">
                <a:latin typeface="Times New Roman" pitchFamily="18" charset="0"/>
                <a:cs typeface="Times New Roman" pitchFamily="18" charset="0"/>
              </a:rPr>
              <a:t>الاستنتاجي</a:t>
            </a:r>
            <a:r>
              <a:rPr lang="ar-EG" b="1" dirty="0">
                <a:latin typeface="Times New Roman" pitchFamily="18" charset="0"/>
                <a:cs typeface="Times New Roman" pitchFamily="18" charset="0"/>
              </a:rPr>
              <a:t> الكمي (تخصصات علمية).</a:t>
            </a:r>
            <a:endParaRPr lang="en-US" dirty="0">
              <a:latin typeface="Times New Roman" pitchFamily="18" charset="0"/>
              <a:cs typeface="Times New Roman" pitchFamily="18" charset="0"/>
            </a:endParaRPr>
          </a:p>
          <a:p>
            <a:pPr lvl="0">
              <a:buFont typeface="Arial" pitchFamily="34" charset="0"/>
              <a:buChar char="•"/>
            </a:pPr>
            <a:r>
              <a:rPr lang="ar-EG" b="1" dirty="0">
                <a:latin typeface="Times New Roman" pitchFamily="18" charset="0"/>
                <a:cs typeface="Times New Roman" pitchFamily="18" charset="0"/>
              </a:rPr>
              <a:t>المهارات الرياضية (تخصصات أدبية).</a:t>
            </a:r>
            <a:endParaRPr lang="en-US" dirty="0">
              <a:latin typeface="Times New Roman" pitchFamily="18" charset="0"/>
              <a:cs typeface="Times New Roman" pitchFamily="18" charset="0"/>
            </a:endParaRPr>
          </a:p>
          <a:p>
            <a:pPr lvl="0">
              <a:buFont typeface="Arial" pitchFamily="34" charset="0"/>
              <a:buChar char="•"/>
            </a:pPr>
            <a:r>
              <a:rPr lang="ar-EG" b="1" dirty="0">
                <a:latin typeface="Times New Roman" pitchFamily="18" charset="0"/>
                <a:cs typeface="Times New Roman" pitchFamily="18" charset="0"/>
              </a:rPr>
              <a:t>المهارات الرياضية (تخصصات علمية</a:t>
            </a:r>
            <a:r>
              <a:rPr lang="ar-EG" b="1"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13" name="مربع نص 12"/>
          <p:cNvSpPr txBox="1"/>
          <p:nvPr/>
        </p:nvSpPr>
        <p:spPr>
          <a:xfrm>
            <a:off x="714380" y="2643182"/>
            <a:ext cx="3571868"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lvl="0">
              <a:buFont typeface="Arial" pitchFamily="34" charset="0"/>
              <a:buChar char="•"/>
            </a:pPr>
            <a:r>
              <a:rPr lang="ar-EG" b="1" dirty="0" smtClean="0">
                <a:latin typeface="Times New Roman" pitchFamily="18" charset="0"/>
                <a:cs typeface="Times New Roman" pitchFamily="18" charset="0"/>
              </a:rPr>
              <a:t>الاستعداد الأكاديمي لدراسة الطب .</a:t>
            </a:r>
            <a:endParaRPr lang="en-US" dirty="0" smtClean="0">
              <a:latin typeface="Times New Roman" pitchFamily="18" charset="0"/>
              <a:cs typeface="Times New Roman" pitchFamily="18" charset="0"/>
            </a:endParaRPr>
          </a:p>
          <a:p>
            <a:pPr lvl="0">
              <a:buFont typeface="Arial" pitchFamily="34" charset="0"/>
              <a:buChar char="•"/>
            </a:pPr>
            <a:r>
              <a:rPr lang="ar-EG" b="1" dirty="0" smtClean="0">
                <a:latin typeface="Times New Roman" pitchFamily="18" charset="0"/>
                <a:cs typeface="Times New Roman" pitchFamily="18" charset="0"/>
              </a:rPr>
              <a:t>الاستعداد الأكاديمي لدراسة الهندسة.</a:t>
            </a:r>
            <a:endParaRPr lang="en-US" dirty="0" smtClean="0">
              <a:latin typeface="Times New Roman" pitchFamily="18" charset="0"/>
              <a:cs typeface="Times New Roman" pitchFamily="18" charset="0"/>
            </a:endParaRPr>
          </a:p>
          <a:p>
            <a:pPr lvl="0">
              <a:buFont typeface="Arial" pitchFamily="34" charset="0"/>
              <a:buChar char="•"/>
            </a:pPr>
            <a:r>
              <a:rPr lang="ar-EG" b="1" dirty="0" smtClean="0">
                <a:latin typeface="Times New Roman" pitchFamily="18" charset="0"/>
                <a:cs typeface="Times New Roman" pitchFamily="18" charset="0"/>
              </a:rPr>
              <a:t>الاستعداد الأكاديمي لدراسة اللغة العربية.</a:t>
            </a:r>
            <a:endParaRPr lang="en-US" dirty="0" smtClean="0">
              <a:latin typeface="Times New Roman" pitchFamily="18" charset="0"/>
              <a:cs typeface="Times New Roman" pitchFamily="18" charset="0"/>
            </a:endParaRPr>
          </a:p>
          <a:p>
            <a:pPr lvl="0">
              <a:buFont typeface="Arial" pitchFamily="34" charset="0"/>
              <a:buChar char="•"/>
            </a:pPr>
            <a:r>
              <a:rPr lang="ar-EG" b="1" dirty="0" smtClean="0">
                <a:latin typeface="Times New Roman" pitchFamily="18" charset="0"/>
                <a:cs typeface="Times New Roman" pitchFamily="18" charset="0"/>
              </a:rPr>
              <a:t>الاستعداد الأكاديمي لدراسة اللغة الإنجليزية.</a:t>
            </a:r>
            <a:endParaRPr lang="en-US" dirty="0" smtClean="0">
              <a:latin typeface="Times New Roman" pitchFamily="18" charset="0"/>
              <a:cs typeface="Times New Roman" pitchFamily="18" charset="0"/>
            </a:endParaRPr>
          </a:p>
          <a:p>
            <a:pPr lvl="0">
              <a:buFont typeface="Arial" pitchFamily="34" charset="0"/>
              <a:buChar char="•"/>
            </a:pPr>
            <a:r>
              <a:rPr lang="ar-EG" b="1" dirty="0" smtClean="0">
                <a:latin typeface="Times New Roman" pitchFamily="18" charset="0"/>
                <a:cs typeface="Times New Roman" pitchFamily="18" charset="0"/>
              </a:rPr>
              <a:t>الاستعداد الأكاديمي لدراسة الكيمياء .</a:t>
            </a:r>
            <a:endParaRPr lang="en-US" dirty="0" smtClean="0">
              <a:latin typeface="Times New Roman" pitchFamily="18" charset="0"/>
              <a:cs typeface="Times New Roman" pitchFamily="18" charset="0"/>
            </a:endParaRPr>
          </a:p>
          <a:p>
            <a:pPr lvl="0">
              <a:buFont typeface="Arial" pitchFamily="34" charset="0"/>
              <a:buChar char="•"/>
            </a:pPr>
            <a:r>
              <a:rPr lang="ar-EG" b="1" dirty="0" smtClean="0">
                <a:latin typeface="Times New Roman" pitchFamily="18" charset="0"/>
                <a:cs typeface="Times New Roman" pitchFamily="18" charset="0"/>
              </a:rPr>
              <a:t>الاستعداد الأكاديمي لدراسة الرياضيات.</a:t>
            </a:r>
            <a:endParaRPr lang="en-US" dirty="0" smtClean="0">
              <a:latin typeface="Times New Roman" pitchFamily="18" charset="0"/>
              <a:cs typeface="Times New Roman" pitchFamily="18" charset="0"/>
            </a:endParaRPr>
          </a:p>
          <a:p>
            <a:pPr lvl="0">
              <a:buFont typeface="Arial" pitchFamily="34" charset="0"/>
              <a:buChar char="•"/>
            </a:pPr>
            <a:r>
              <a:rPr lang="ar-EG" b="1" dirty="0" smtClean="0">
                <a:latin typeface="Times New Roman" pitchFamily="18" charset="0"/>
                <a:cs typeface="Times New Roman" pitchFamily="18" charset="0"/>
              </a:rPr>
              <a:t>مقياس سمات الشخصية للطالب . </a:t>
            </a:r>
            <a:endParaRPr lang="en-US" dirty="0" smtClean="0">
              <a:latin typeface="Times New Roman" pitchFamily="18" charset="0"/>
              <a:cs typeface="Times New Roman" pitchFamily="18" charset="0"/>
            </a:endParaRPr>
          </a:p>
          <a:p>
            <a:pPr>
              <a:buFont typeface="Arial" pitchFamily="34" charset="0"/>
              <a:buChar char="•"/>
            </a:pPr>
            <a:r>
              <a:rPr lang="ar-EG" b="1" dirty="0" smtClean="0">
                <a:latin typeface="Times New Roman" pitchFamily="18" charset="0"/>
                <a:cs typeface="Times New Roman" pitchFamily="18" charset="0"/>
              </a:rPr>
              <a:t>مقياس الاتجاه نحو مهنة التدريس .</a:t>
            </a:r>
            <a:endParaRPr lang="ar-EG" dirty="0">
              <a:latin typeface="Times New Roman" pitchFamily="18" charset="0"/>
              <a:cs typeface="Times New Roman" pitchFamily="18" charset="0"/>
            </a:endParaRPr>
          </a:p>
        </p:txBody>
      </p:sp>
      <p:cxnSp>
        <p:nvCxnSpPr>
          <p:cNvPr id="15" name="رابط مستقيم 14"/>
          <p:cNvCxnSpPr/>
          <p:nvPr/>
        </p:nvCxnSpPr>
        <p:spPr>
          <a:xfrm rot="10800000">
            <a:off x="372148" y="5214950"/>
            <a:ext cx="8429684" cy="1588"/>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8" name="مستطيل مستدير الزوايا 17"/>
          <p:cNvSpPr/>
          <p:nvPr/>
        </p:nvSpPr>
        <p:spPr>
          <a:xfrm>
            <a:off x="4885648" y="5586654"/>
            <a:ext cx="3857652" cy="857256"/>
          </a:xfrm>
          <a:prstGeom prst="roundRect">
            <a:avLst/>
          </a:prstGeom>
        </p:spPr>
        <p:style>
          <a:lnRef idx="1">
            <a:schemeClr val="dk1"/>
          </a:lnRef>
          <a:fillRef idx="3">
            <a:schemeClr val="dk1"/>
          </a:fillRef>
          <a:effectRef idx="2">
            <a:schemeClr val="dk1"/>
          </a:effectRef>
          <a:fontRef idx="minor">
            <a:schemeClr val="lt1"/>
          </a:fontRef>
        </p:style>
        <p:txBody>
          <a:bodyPr rtlCol="1" anchor="ctr"/>
          <a:lstStyle/>
          <a:p>
            <a:pPr algn="ctr"/>
            <a:r>
              <a:rPr lang="ar-EG" sz="2400" dirty="0">
                <a:cs typeface="AdvertisingBold" pitchFamily="2" charset="-78"/>
              </a:rPr>
              <a:t>المخرجات </a:t>
            </a:r>
            <a:r>
              <a:rPr lang="ar-EG" sz="2400" dirty="0" smtClean="0">
                <a:cs typeface="AdvertisingBold" pitchFamily="2" charset="-78"/>
              </a:rPr>
              <a:t>المناظرة</a:t>
            </a:r>
          </a:p>
          <a:p>
            <a:pPr algn="ctr"/>
            <a:r>
              <a:rPr lang="ar-EG" sz="2400" dirty="0">
                <a:cs typeface="AdvertisingBold" pitchFamily="2" charset="-78"/>
              </a:rPr>
              <a:t>قبل الفترة الحالية</a:t>
            </a:r>
          </a:p>
        </p:txBody>
      </p:sp>
      <p:sp>
        <p:nvSpPr>
          <p:cNvPr id="19" name="مستطيل مستدير الزوايا 18"/>
          <p:cNvSpPr/>
          <p:nvPr/>
        </p:nvSpPr>
        <p:spPr>
          <a:xfrm>
            <a:off x="456492" y="5586654"/>
            <a:ext cx="3857652" cy="857256"/>
          </a:xfrm>
          <a:prstGeom prst="roundRect">
            <a:avLst/>
          </a:prstGeom>
        </p:spPr>
        <p:style>
          <a:lnRef idx="1">
            <a:schemeClr val="dk1"/>
          </a:lnRef>
          <a:fillRef idx="3">
            <a:schemeClr val="dk1"/>
          </a:fillRef>
          <a:effectRef idx="2">
            <a:schemeClr val="dk1"/>
          </a:effectRef>
          <a:fontRef idx="minor">
            <a:schemeClr val="lt1"/>
          </a:fontRef>
        </p:style>
        <p:txBody>
          <a:bodyPr rtlCol="1" anchor="ctr"/>
          <a:lstStyle/>
          <a:p>
            <a:pPr algn="ctr"/>
            <a:r>
              <a:rPr lang="ar-EG" sz="2400" dirty="0">
                <a:cs typeface="AdvertisingBold" pitchFamily="2" charset="-78"/>
              </a:rPr>
              <a:t>المخرجات المناظرة</a:t>
            </a:r>
          </a:p>
          <a:p>
            <a:pPr algn="ctr"/>
            <a:r>
              <a:rPr lang="ar-EG" sz="2400" dirty="0" err="1">
                <a:cs typeface="AdvertisingBold" pitchFamily="2" charset="-78"/>
              </a:rPr>
              <a:t>فى</a:t>
            </a:r>
            <a:r>
              <a:rPr lang="ar-EG" sz="2400" dirty="0">
                <a:cs typeface="AdvertisingBold" pitchFamily="2" charset="-78"/>
              </a:rPr>
              <a:t> نهاية الفترة الحالية</a:t>
            </a:r>
          </a:p>
        </p:txBody>
      </p:sp>
      <p:sp>
        <p:nvSpPr>
          <p:cNvPr id="20" name="مستطيل 19"/>
          <p:cNvSpPr/>
          <p:nvPr/>
        </p:nvSpPr>
        <p:spPr>
          <a:xfrm>
            <a:off x="8786842" y="1714488"/>
            <a:ext cx="142876" cy="571504"/>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1" anchor="ctr"/>
          <a:lstStyle/>
          <a:p>
            <a:pPr algn="ctr"/>
            <a:endParaRPr lang="ar-EG"/>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5242806" y="83664"/>
            <a:ext cx="3857652" cy="857256"/>
          </a:xfrm>
          <a:prstGeom prst="round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ar-EG" sz="2400" dirty="0">
                <a:cs typeface="AdvertisingBold" pitchFamily="2" charset="-78"/>
              </a:rPr>
              <a:t>المخرجات </a:t>
            </a:r>
            <a:r>
              <a:rPr lang="ar-EG" sz="2400" dirty="0" smtClean="0">
                <a:cs typeface="AdvertisingBold" pitchFamily="2" charset="-78"/>
              </a:rPr>
              <a:t>المناظرة</a:t>
            </a:r>
          </a:p>
          <a:p>
            <a:pPr algn="ctr"/>
            <a:r>
              <a:rPr lang="ar-EG" sz="2400" dirty="0">
                <a:cs typeface="AdvertisingBold" pitchFamily="2" charset="-78"/>
              </a:rPr>
              <a:t>قبل الفترة الحالية</a:t>
            </a:r>
          </a:p>
        </p:txBody>
      </p:sp>
      <p:sp>
        <p:nvSpPr>
          <p:cNvPr id="5" name="مستطيل 4"/>
          <p:cNvSpPr/>
          <p:nvPr/>
        </p:nvSpPr>
        <p:spPr>
          <a:xfrm>
            <a:off x="2675443" y="285728"/>
            <a:ext cx="2380780" cy="369332"/>
          </a:xfrm>
          <a:prstGeom prst="rect">
            <a:avLst/>
          </a:prstGeom>
        </p:spPr>
        <p:txBody>
          <a:bodyPr wrap="none">
            <a:spAutoFit/>
          </a:bodyPr>
          <a:lstStyle/>
          <a:p>
            <a:r>
              <a:rPr lang="ar-EG" u="sng" dirty="0">
                <a:cs typeface="AdvertisingBold" pitchFamily="2" charset="-78"/>
              </a:rPr>
              <a:t>صورة أولية من اختبار :</a:t>
            </a:r>
            <a:endParaRPr lang="ar-EG" dirty="0">
              <a:cs typeface="AdvertisingBold" pitchFamily="2" charset="-78"/>
            </a:endParaRPr>
          </a:p>
        </p:txBody>
      </p:sp>
      <p:sp>
        <p:nvSpPr>
          <p:cNvPr id="6" name="مربع نص 5"/>
          <p:cNvSpPr txBox="1"/>
          <p:nvPr/>
        </p:nvSpPr>
        <p:spPr>
          <a:xfrm>
            <a:off x="4643438" y="1285860"/>
            <a:ext cx="4214842" cy="5016758"/>
          </a:xfrm>
          <a:prstGeom prst="rect">
            <a:avLst/>
          </a:prstGeom>
          <a:ln/>
        </p:spPr>
        <p:style>
          <a:lnRef idx="1">
            <a:schemeClr val="accent5"/>
          </a:lnRef>
          <a:fillRef idx="3">
            <a:schemeClr val="accent5"/>
          </a:fillRef>
          <a:effectRef idx="2">
            <a:schemeClr val="accent5"/>
          </a:effectRef>
          <a:fontRef idx="minor">
            <a:schemeClr val="lt1"/>
          </a:fontRef>
        </p:style>
        <p:txBody>
          <a:bodyPr wrap="square" rtlCol="1">
            <a:spAutoFit/>
          </a:bodyPr>
          <a:lstStyle/>
          <a:p>
            <a:pPr marL="342900" lvl="0" indent="-342900">
              <a:buFont typeface="Arial" pitchFamily="34" charset="0"/>
              <a:buChar char="•"/>
            </a:pPr>
            <a:r>
              <a:rPr lang="ar-EG" sz="2000" b="1" dirty="0">
                <a:latin typeface="Times New Roman" pitchFamily="18" charset="0"/>
                <a:cs typeface="Times New Roman" pitchFamily="18" charset="0"/>
              </a:rPr>
              <a:t>التفكير </a:t>
            </a:r>
            <a:r>
              <a:rPr lang="ar-EG" sz="2000" b="1" dirty="0" err="1">
                <a:latin typeface="Times New Roman" pitchFamily="18" charset="0"/>
                <a:cs typeface="Times New Roman" pitchFamily="18" charset="0"/>
              </a:rPr>
              <a:t>الاستنتاجي</a:t>
            </a:r>
            <a:r>
              <a:rPr lang="ar-EG" sz="2000" b="1" dirty="0">
                <a:latin typeface="Times New Roman" pitchFamily="18" charset="0"/>
                <a:cs typeface="Times New Roman" pitchFamily="18" charset="0"/>
              </a:rPr>
              <a:t> اللغوي .</a:t>
            </a:r>
            <a:endParaRPr lang="en-US" sz="2000" dirty="0">
              <a:latin typeface="Times New Roman" pitchFamily="18" charset="0"/>
              <a:cs typeface="Times New Roman" pitchFamily="18" charset="0"/>
            </a:endParaRPr>
          </a:p>
          <a:p>
            <a:pPr marL="342900" lvl="0" indent="-342900">
              <a:buFont typeface="Arial" pitchFamily="34" charset="0"/>
              <a:buChar char="•"/>
            </a:pPr>
            <a:r>
              <a:rPr lang="ar-EG" sz="2000" b="1" dirty="0">
                <a:latin typeface="Times New Roman" pitchFamily="18" charset="0"/>
                <a:cs typeface="Times New Roman" pitchFamily="18" charset="0"/>
              </a:rPr>
              <a:t>الكفاءة في اللغة العربية .</a:t>
            </a:r>
            <a:endParaRPr lang="en-US" sz="2000" dirty="0">
              <a:latin typeface="Times New Roman" pitchFamily="18" charset="0"/>
              <a:cs typeface="Times New Roman" pitchFamily="18" charset="0"/>
            </a:endParaRPr>
          </a:p>
          <a:p>
            <a:pPr marL="342900" lvl="0" indent="-342900">
              <a:buFont typeface="Arial" pitchFamily="34" charset="0"/>
              <a:buChar char="•"/>
            </a:pPr>
            <a:r>
              <a:rPr lang="ar-EG" sz="2000" b="1" dirty="0">
                <a:latin typeface="Times New Roman" pitchFamily="18" charset="0"/>
                <a:cs typeface="Times New Roman" pitchFamily="18" charset="0"/>
              </a:rPr>
              <a:t>الكفاءة في اللغة الإنجليزية .</a:t>
            </a:r>
            <a:endParaRPr lang="en-US" sz="2000" dirty="0">
              <a:latin typeface="Times New Roman" pitchFamily="18" charset="0"/>
              <a:cs typeface="Times New Roman" pitchFamily="18" charset="0"/>
            </a:endParaRPr>
          </a:p>
          <a:p>
            <a:pPr marL="342900" lvl="0" indent="-342900">
              <a:buFont typeface="Arial" pitchFamily="34" charset="0"/>
              <a:buChar char="•"/>
            </a:pPr>
            <a:r>
              <a:rPr lang="ar-EG" sz="2000" b="1" dirty="0">
                <a:latin typeface="Times New Roman" pitchFamily="18" charset="0"/>
                <a:cs typeface="Times New Roman" pitchFamily="18" charset="0"/>
              </a:rPr>
              <a:t>اختبار التنور الحاسوبي .</a:t>
            </a:r>
            <a:endParaRPr lang="en-US" sz="2000" dirty="0">
              <a:latin typeface="Times New Roman" pitchFamily="18" charset="0"/>
              <a:cs typeface="Times New Roman" pitchFamily="18" charset="0"/>
            </a:endParaRPr>
          </a:p>
          <a:p>
            <a:pPr marL="342900" lvl="0" indent="-342900">
              <a:buFont typeface="Arial" pitchFamily="34" charset="0"/>
              <a:buChar char="•"/>
            </a:pPr>
            <a:r>
              <a:rPr lang="ar-EG" sz="2000" b="1" dirty="0">
                <a:latin typeface="Times New Roman" pitchFamily="18" charset="0"/>
                <a:cs typeface="Times New Roman" pitchFamily="18" charset="0"/>
              </a:rPr>
              <a:t>التفكير </a:t>
            </a:r>
            <a:r>
              <a:rPr lang="ar-EG" sz="2000" b="1" dirty="0" err="1">
                <a:latin typeface="Times New Roman" pitchFamily="18" charset="0"/>
                <a:cs typeface="Times New Roman" pitchFamily="18" charset="0"/>
              </a:rPr>
              <a:t>الاستنتاجي</a:t>
            </a:r>
            <a:r>
              <a:rPr lang="ar-EG" sz="2000" b="1" dirty="0">
                <a:latin typeface="Times New Roman" pitchFamily="18" charset="0"/>
                <a:cs typeface="Times New Roman" pitchFamily="18" charset="0"/>
              </a:rPr>
              <a:t> الكمي (تخصصات أدبية).</a:t>
            </a:r>
            <a:endParaRPr lang="en-US" sz="2000" dirty="0">
              <a:latin typeface="Times New Roman" pitchFamily="18" charset="0"/>
              <a:cs typeface="Times New Roman" pitchFamily="18" charset="0"/>
            </a:endParaRPr>
          </a:p>
          <a:p>
            <a:pPr marL="342900" lvl="0" indent="-342900">
              <a:buFont typeface="Arial" pitchFamily="34" charset="0"/>
              <a:buChar char="•"/>
            </a:pPr>
            <a:r>
              <a:rPr lang="ar-EG" sz="2000" b="1" dirty="0">
                <a:latin typeface="Times New Roman" pitchFamily="18" charset="0"/>
                <a:cs typeface="Times New Roman" pitchFamily="18" charset="0"/>
              </a:rPr>
              <a:t>التفكير </a:t>
            </a:r>
            <a:r>
              <a:rPr lang="ar-EG" sz="2000" b="1" dirty="0" err="1">
                <a:latin typeface="Times New Roman" pitchFamily="18" charset="0"/>
                <a:cs typeface="Times New Roman" pitchFamily="18" charset="0"/>
              </a:rPr>
              <a:t>الاستنتاجي</a:t>
            </a:r>
            <a:r>
              <a:rPr lang="ar-EG" sz="2000" b="1" dirty="0">
                <a:latin typeface="Times New Roman" pitchFamily="18" charset="0"/>
                <a:cs typeface="Times New Roman" pitchFamily="18" charset="0"/>
              </a:rPr>
              <a:t> الكمي (تخصصات علمية).</a:t>
            </a:r>
            <a:endParaRPr lang="en-US" sz="2000" dirty="0">
              <a:latin typeface="Times New Roman" pitchFamily="18" charset="0"/>
              <a:cs typeface="Times New Roman" pitchFamily="18" charset="0"/>
            </a:endParaRPr>
          </a:p>
          <a:p>
            <a:pPr marL="342900" lvl="0" indent="-342900">
              <a:buFont typeface="Arial" pitchFamily="34" charset="0"/>
              <a:buChar char="•"/>
            </a:pPr>
            <a:r>
              <a:rPr lang="ar-EG" sz="2000" b="1" dirty="0">
                <a:latin typeface="Times New Roman" pitchFamily="18" charset="0"/>
                <a:cs typeface="Times New Roman" pitchFamily="18" charset="0"/>
              </a:rPr>
              <a:t>المهارات الرياضية (تخصصات أدبية).</a:t>
            </a:r>
            <a:endParaRPr lang="en-US" sz="2000" dirty="0">
              <a:latin typeface="Times New Roman" pitchFamily="18" charset="0"/>
              <a:cs typeface="Times New Roman" pitchFamily="18" charset="0"/>
            </a:endParaRPr>
          </a:p>
          <a:p>
            <a:pPr marL="342900" lvl="0" indent="-342900">
              <a:buFont typeface="Arial" pitchFamily="34" charset="0"/>
              <a:buChar char="•"/>
            </a:pPr>
            <a:r>
              <a:rPr lang="ar-EG" sz="2000" b="1" dirty="0" smtClean="0">
                <a:latin typeface="Times New Roman" pitchFamily="18" charset="0"/>
                <a:cs typeface="Times New Roman" pitchFamily="18" charset="0"/>
              </a:rPr>
              <a:t>المهارات الرياضية (تخصصات علمية).</a:t>
            </a:r>
          </a:p>
          <a:p>
            <a:pPr marL="342900" lvl="0" indent="-342900">
              <a:buFont typeface="Arial" pitchFamily="34" charset="0"/>
              <a:buChar char="•"/>
            </a:pPr>
            <a:r>
              <a:rPr lang="ar-EG" sz="2000" b="1" dirty="0" smtClean="0">
                <a:latin typeface="Times New Roman" pitchFamily="18" charset="0"/>
                <a:cs typeface="Times New Roman" pitchFamily="18" charset="0"/>
              </a:rPr>
              <a:t>الاستعداد الأكاديمي لدراسة الطب .</a:t>
            </a:r>
            <a:endParaRPr lang="en-US" sz="2000" dirty="0" smtClean="0">
              <a:latin typeface="Times New Roman" pitchFamily="18" charset="0"/>
              <a:cs typeface="Times New Roman" pitchFamily="18" charset="0"/>
            </a:endParaRPr>
          </a:p>
          <a:p>
            <a:pPr marL="342900" lvl="0" indent="-342900">
              <a:buFont typeface="Arial" pitchFamily="34" charset="0"/>
              <a:buChar char="•"/>
            </a:pPr>
            <a:r>
              <a:rPr lang="ar-EG" sz="2000" b="1" dirty="0" smtClean="0">
                <a:latin typeface="Times New Roman" pitchFamily="18" charset="0"/>
                <a:cs typeface="Times New Roman" pitchFamily="18" charset="0"/>
              </a:rPr>
              <a:t>الاستعداد الأكاديمي لدراسة الهندسة.</a:t>
            </a:r>
            <a:endParaRPr lang="en-US" sz="2000" dirty="0" smtClean="0">
              <a:latin typeface="Times New Roman" pitchFamily="18" charset="0"/>
              <a:cs typeface="Times New Roman" pitchFamily="18" charset="0"/>
            </a:endParaRPr>
          </a:p>
          <a:p>
            <a:pPr marL="342900" lvl="0" indent="-342900">
              <a:buFont typeface="Arial" pitchFamily="34" charset="0"/>
              <a:buChar char="•"/>
            </a:pPr>
            <a:r>
              <a:rPr lang="ar-EG" sz="2000" b="1" dirty="0" smtClean="0">
                <a:latin typeface="Times New Roman" pitchFamily="18" charset="0"/>
                <a:cs typeface="Times New Roman" pitchFamily="18" charset="0"/>
              </a:rPr>
              <a:t>الاستعداد الأكاديمي لدراسة اللغة العربية.</a:t>
            </a:r>
            <a:endParaRPr lang="en-US" sz="2000" dirty="0" smtClean="0">
              <a:latin typeface="Times New Roman" pitchFamily="18" charset="0"/>
              <a:cs typeface="Times New Roman" pitchFamily="18" charset="0"/>
            </a:endParaRPr>
          </a:p>
          <a:p>
            <a:pPr marL="342900" lvl="0" indent="-342900">
              <a:buFont typeface="Arial" pitchFamily="34" charset="0"/>
              <a:buChar char="•"/>
            </a:pPr>
            <a:r>
              <a:rPr lang="ar-EG" sz="2000" b="1" dirty="0" smtClean="0">
                <a:latin typeface="Times New Roman" pitchFamily="18" charset="0"/>
                <a:cs typeface="Times New Roman" pitchFamily="18" charset="0"/>
              </a:rPr>
              <a:t>الاستعداد الأكاديمي لدراسة اللغة الإنجليزية.</a:t>
            </a:r>
            <a:endParaRPr lang="en-US" sz="2000" dirty="0" smtClean="0">
              <a:latin typeface="Times New Roman" pitchFamily="18" charset="0"/>
              <a:cs typeface="Times New Roman" pitchFamily="18" charset="0"/>
            </a:endParaRPr>
          </a:p>
          <a:p>
            <a:pPr marL="342900" lvl="0" indent="-342900">
              <a:buFont typeface="Arial" pitchFamily="34" charset="0"/>
              <a:buChar char="•"/>
            </a:pPr>
            <a:r>
              <a:rPr lang="ar-EG" sz="2000" b="1" dirty="0" smtClean="0">
                <a:latin typeface="Times New Roman" pitchFamily="18" charset="0"/>
                <a:cs typeface="Times New Roman" pitchFamily="18" charset="0"/>
              </a:rPr>
              <a:t>الاستعداد الأكاديمي لدراسة الكيمياء .</a:t>
            </a:r>
            <a:endParaRPr lang="en-US" sz="2000" dirty="0" smtClean="0">
              <a:latin typeface="Times New Roman" pitchFamily="18" charset="0"/>
              <a:cs typeface="Times New Roman" pitchFamily="18" charset="0"/>
            </a:endParaRPr>
          </a:p>
          <a:p>
            <a:pPr marL="342900" lvl="0" indent="-342900">
              <a:buFont typeface="Arial" pitchFamily="34" charset="0"/>
              <a:buChar char="•"/>
            </a:pPr>
            <a:r>
              <a:rPr lang="ar-EG" sz="2000" b="1" dirty="0" smtClean="0">
                <a:latin typeface="Times New Roman" pitchFamily="18" charset="0"/>
                <a:cs typeface="Times New Roman" pitchFamily="18" charset="0"/>
              </a:rPr>
              <a:t>الاستعداد الأكاديمي لدراسة الرياضيات.</a:t>
            </a:r>
            <a:endParaRPr lang="en-US" sz="2000" dirty="0" smtClean="0">
              <a:latin typeface="Times New Roman" pitchFamily="18" charset="0"/>
              <a:cs typeface="Times New Roman" pitchFamily="18" charset="0"/>
            </a:endParaRPr>
          </a:p>
          <a:p>
            <a:pPr marL="342900" lvl="0" indent="-342900">
              <a:buFont typeface="Arial" pitchFamily="34" charset="0"/>
              <a:buChar char="•"/>
            </a:pPr>
            <a:r>
              <a:rPr lang="ar-EG" sz="2000" b="1" dirty="0" smtClean="0">
                <a:latin typeface="Times New Roman" pitchFamily="18" charset="0"/>
                <a:cs typeface="Times New Roman" pitchFamily="18" charset="0"/>
              </a:rPr>
              <a:t>مقياس سمات الشخصية للطالب . </a:t>
            </a:r>
            <a:endParaRPr lang="en-US" sz="2000" dirty="0" smtClean="0">
              <a:latin typeface="Times New Roman" pitchFamily="18" charset="0"/>
              <a:cs typeface="Times New Roman" pitchFamily="18" charset="0"/>
            </a:endParaRPr>
          </a:p>
          <a:p>
            <a:pPr marL="342900" indent="-342900">
              <a:buFont typeface="Arial" pitchFamily="34" charset="0"/>
              <a:buChar char="•"/>
            </a:pPr>
            <a:r>
              <a:rPr lang="ar-EG" sz="2000" b="1" dirty="0" smtClean="0">
                <a:latin typeface="Times New Roman" pitchFamily="18" charset="0"/>
                <a:cs typeface="Times New Roman" pitchFamily="18" charset="0"/>
              </a:rPr>
              <a:t>مقياس الاتجاه نحو مهنة التدريس .</a:t>
            </a:r>
            <a:endParaRPr lang="ar-EG" sz="2000" dirty="0" smtClean="0">
              <a:latin typeface="Times New Roman" pitchFamily="18" charset="0"/>
              <a:cs typeface="Times New Roman" pitchFamily="18" charset="0"/>
            </a:endParaRPr>
          </a:p>
        </p:txBody>
      </p:sp>
      <p:sp>
        <p:nvSpPr>
          <p:cNvPr id="8" name="سهم إلى اليسار 7"/>
          <p:cNvSpPr/>
          <p:nvPr/>
        </p:nvSpPr>
        <p:spPr>
          <a:xfrm>
            <a:off x="142844" y="5643578"/>
            <a:ext cx="3500462" cy="1000108"/>
          </a:xfrm>
          <a:prstGeom prst="leftArrow">
            <a:avLst>
              <a:gd name="adj1" fmla="val 61610"/>
              <a:gd name="adj2" fmla="val 51451"/>
            </a:avLst>
          </a:prstGeom>
        </p:spPr>
        <p:style>
          <a:lnRef idx="2">
            <a:schemeClr val="accent1">
              <a:shade val="50000"/>
            </a:schemeClr>
          </a:lnRef>
          <a:fillRef idx="1003">
            <a:schemeClr val="dk2"/>
          </a:fillRef>
          <a:effectRef idx="0">
            <a:schemeClr val="accent1"/>
          </a:effectRef>
          <a:fontRef idx="minor">
            <a:schemeClr val="lt1"/>
          </a:fontRef>
        </p:style>
        <p:txBody>
          <a:bodyPr rtlCol="1" anchor="ctr"/>
          <a:lstStyle/>
          <a:p>
            <a:pPr algn="ctr"/>
            <a:r>
              <a:rPr lang="ar-EG" dirty="0" smtClean="0">
                <a:cs typeface="AdvertisingBold" pitchFamily="2" charset="-78"/>
              </a:rPr>
              <a:t>المخرجات المناظرة</a:t>
            </a:r>
          </a:p>
          <a:p>
            <a:pPr algn="ctr"/>
            <a:r>
              <a:rPr lang="ar-EG" dirty="0" err="1" smtClean="0">
                <a:cs typeface="AdvertisingBold" pitchFamily="2" charset="-78"/>
              </a:rPr>
              <a:t>فى</a:t>
            </a:r>
            <a:r>
              <a:rPr lang="ar-EG" dirty="0" smtClean="0">
                <a:cs typeface="AdvertisingBold" pitchFamily="2" charset="-78"/>
              </a:rPr>
              <a:t> نهاية الفترة الحالية</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5242806" y="83664"/>
            <a:ext cx="3857652" cy="857256"/>
          </a:xfrm>
          <a:prstGeom prst="round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ar-EG" sz="2400" dirty="0" smtClean="0">
                <a:cs typeface="AdvertisingBold" pitchFamily="2" charset="-78"/>
              </a:rPr>
              <a:t>المخرجات المناظرة</a:t>
            </a:r>
          </a:p>
          <a:p>
            <a:pPr algn="ctr"/>
            <a:r>
              <a:rPr lang="ar-EG" sz="2400" dirty="0" err="1" smtClean="0">
                <a:cs typeface="AdvertisingBold" pitchFamily="2" charset="-78"/>
              </a:rPr>
              <a:t>فى</a:t>
            </a:r>
            <a:r>
              <a:rPr lang="ar-EG" sz="2400" dirty="0" smtClean="0">
                <a:cs typeface="AdvertisingBold" pitchFamily="2" charset="-78"/>
              </a:rPr>
              <a:t> نهاية الفترة الحالية</a:t>
            </a:r>
            <a:endParaRPr lang="ar-EG" sz="2400" dirty="0">
              <a:cs typeface="AdvertisingBold" pitchFamily="2" charset="-78"/>
            </a:endParaRPr>
          </a:p>
        </p:txBody>
      </p:sp>
      <p:sp>
        <p:nvSpPr>
          <p:cNvPr id="5" name="مستطيل 4"/>
          <p:cNvSpPr/>
          <p:nvPr/>
        </p:nvSpPr>
        <p:spPr>
          <a:xfrm>
            <a:off x="1460369" y="285728"/>
            <a:ext cx="3595856" cy="369332"/>
          </a:xfrm>
          <a:prstGeom prst="rect">
            <a:avLst/>
          </a:prstGeom>
        </p:spPr>
        <p:txBody>
          <a:bodyPr wrap="none">
            <a:spAutoFit/>
          </a:bodyPr>
          <a:lstStyle/>
          <a:p>
            <a:r>
              <a:rPr lang="ar-EG" u="sng" dirty="0">
                <a:cs typeface="AdvertisingBold" pitchFamily="2" charset="-78"/>
              </a:rPr>
              <a:t>صورة نهائية من (</a:t>
            </a:r>
            <a:r>
              <a:rPr lang="ar-EG" u="sng" dirty="0">
                <a:solidFill>
                  <a:srgbClr val="FF0000"/>
                </a:solidFill>
                <a:cs typeface="AdvertisingBold" pitchFamily="2" charset="-78"/>
              </a:rPr>
              <a:t>مكافئ1</a:t>
            </a:r>
            <a:r>
              <a:rPr lang="ar-EG" u="sng" dirty="0">
                <a:cs typeface="AdvertisingBold" pitchFamily="2" charset="-78"/>
              </a:rPr>
              <a:t>) لاختبار:</a:t>
            </a:r>
          </a:p>
        </p:txBody>
      </p:sp>
      <p:sp>
        <p:nvSpPr>
          <p:cNvPr id="6" name="مربع نص 5"/>
          <p:cNvSpPr txBox="1"/>
          <p:nvPr/>
        </p:nvSpPr>
        <p:spPr>
          <a:xfrm>
            <a:off x="4643438" y="1285860"/>
            <a:ext cx="4214842" cy="5016758"/>
          </a:xfrm>
          <a:prstGeom prst="rect">
            <a:avLst/>
          </a:prstGeom>
          <a:ln/>
        </p:spPr>
        <p:style>
          <a:lnRef idx="1">
            <a:schemeClr val="accent5"/>
          </a:lnRef>
          <a:fillRef idx="3">
            <a:schemeClr val="accent5"/>
          </a:fillRef>
          <a:effectRef idx="2">
            <a:schemeClr val="accent5"/>
          </a:effectRef>
          <a:fontRef idx="minor">
            <a:schemeClr val="lt1"/>
          </a:fontRef>
        </p:style>
        <p:txBody>
          <a:bodyPr wrap="square" rtlCol="1">
            <a:spAutoFit/>
          </a:bodyPr>
          <a:lstStyle/>
          <a:p>
            <a:pPr marL="342900" lvl="0" indent="-342900">
              <a:buFont typeface="Arial" pitchFamily="34" charset="0"/>
              <a:buChar char="•"/>
            </a:pPr>
            <a:r>
              <a:rPr lang="ar-EG" sz="2000" b="1" dirty="0">
                <a:latin typeface="Times New Roman" pitchFamily="18" charset="0"/>
                <a:cs typeface="Times New Roman" pitchFamily="18" charset="0"/>
              </a:rPr>
              <a:t>التفكير </a:t>
            </a:r>
            <a:r>
              <a:rPr lang="ar-EG" sz="2000" b="1" dirty="0" err="1">
                <a:latin typeface="Times New Roman" pitchFamily="18" charset="0"/>
                <a:cs typeface="Times New Roman" pitchFamily="18" charset="0"/>
              </a:rPr>
              <a:t>الاستنتاجي</a:t>
            </a:r>
            <a:r>
              <a:rPr lang="ar-EG" sz="2000" b="1" dirty="0">
                <a:latin typeface="Times New Roman" pitchFamily="18" charset="0"/>
                <a:cs typeface="Times New Roman" pitchFamily="18" charset="0"/>
              </a:rPr>
              <a:t> اللغوي .</a:t>
            </a:r>
            <a:endParaRPr lang="en-US" sz="2000" dirty="0">
              <a:latin typeface="Times New Roman" pitchFamily="18" charset="0"/>
              <a:cs typeface="Times New Roman" pitchFamily="18" charset="0"/>
            </a:endParaRPr>
          </a:p>
          <a:p>
            <a:pPr marL="342900" lvl="0" indent="-342900">
              <a:buFont typeface="Arial" pitchFamily="34" charset="0"/>
              <a:buChar char="•"/>
            </a:pPr>
            <a:r>
              <a:rPr lang="ar-EG" sz="2000" b="1" dirty="0">
                <a:latin typeface="Times New Roman" pitchFamily="18" charset="0"/>
                <a:cs typeface="Times New Roman" pitchFamily="18" charset="0"/>
              </a:rPr>
              <a:t>الكفاءة في اللغة العربية .</a:t>
            </a:r>
            <a:endParaRPr lang="en-US" sz="2000" dirty="0">
              <a:latin typeface="Times New Roman" pitchFamily="18" charset="0"/>
              <a:cs typeface="Times New Roman" pitchFamily="18" charset="0"/>
            </a:endParaRPr>
          </a:p>
          <a:p>
            <a:pPr marL="342900" lvl="0" indent="-342900">
              <a:buFont typeface="Arial" pitchFamily="34" charset="0"/>
              <a:buChar char="•"/>
            </a:pPr>
            <a:r>
              <a:rPr lang="ar-EG" sz="2000" b="1" dirty="0">
                <a:latin typeface="Times New Roman" pitchFamily="18" charset="0"/>
                <a:cs typeface="Times New Roman" pitchFamily="18" charset="0"/>
              </a:rPr>
              <a:t>الكفاءة في اللغة الإنجليزية .</a:t>
            </a:r>
            <a:endParaRPr lang="en-US" sz="2000" dirty="0">
              <a:latin typeface="Times New Roman" pitchFamily="18" charset="0"/>
              <a:cs typeface="Times New Roman" pitchFamily="18" charset="0"/>
            </a:endParaRPr>
          </a:p>
          <a:p>
            <a:pPr marL="342900" lvl="0" indent="-342900">
              <a:buFont typeface="Arial" pitchFamily="34" charset="0"/>
              <a:buChar char="•"/>
            </a:pPr>
            <a:r>
              <a:rPr lang="ar-EG" sz="2000" b="1" dirty="0">
                <a:latin typeface="Times New Roman" pitchFamily="18" charset="0"/>
                <a:cs typeface="Times New Roman" pitchFamily="18" charset="0"/>
              </a:rPr>
              <a:t>اختبار التنور الحاسوبي .</a:t>
            </a:r>
            <a:endParaRPr lang="en-US" sz="2000" dirty="0">
              <a:latin typeface="Times New Roman" pitchFamily="18" charset="0"/>
              <a:cs typeface="Times New Roman" pitchFamily="18" charset="0"/>
            </a:endParaRPr>
          </a:p>
          <a:p>
            <a:pPr marL="342900" lvl="0" indent="-342900">
              <a:buFont typeface="Arial" pitchFamily="34" charset="0"/>
              <a:buChar char="•"/>
            </a:pPr>
            <a:r>
              <a:rPr lang="ar-EG" sz="2000" b="1" dirty="0">
                <a:latin typeface="Times New Roman" pitchFamily="18" charset="0"/>
                <a:cs typeface="Times New Roman" pitchFamily="18" charset="0"/>
              </a:rPr>
              <a:t>التفكير </a:t>
            </a:r>
            <a:r>
              <a:rPr lang="ar-EG" sz="2000" b="1" dirty="0" err="1">
                <a:latin typeface="Times New Roman" pitchFamily="18" charset="0"/>
                <a:cs typeface="Times New Roman" pitchFamily="18" charset="0"/>
              </a:rPr>
              <a:t>الاستنتاجي</a:t>
            </a:r>
            <a:r>
              <a:rPr lang="ar-EG" sz="2000" b="1" dirty="0">
                <a:latin typeface="Times New Roman" pitchFamily="18" charset="0"/>
                <a:cs typeface="Times New Roman" pitchFamily="18" charset="0"/>
              </a:rPr>
              <a:t> الكمي (تخصصات أدبية).</a:t>
            </a:r>
            <a:endParaRPr lang="en-US" sz="2000" dirty="0">
              <a:latin typeface="Times New Roman" pitchFamily="18" charset="0"/>
              <a:cs typeface="Times New Roman" pitchFamily="18" charset="0"/>
            </a:endParaRPr>
          </a:p>
          <a:p>
            <a:pPr marL="342900" lvl="0" indent="-342900">
              <a:buFont typeface="Arial" pitchFamily="34" charset="0"/>
              <a:buChar char="•"/>
            </a:pPr>
            <a:r>
              <a:rPr lang="ar-EG" sz="2000" b="1" dirty="0">
                <a:latin typeface="Times New Roman" pitchFamily="18" charset="0"/>
                <a:cs typeface="Times New Roman" pitchFamily="18" charset="0"/>
              </a:rPr>
              <a:t>التفكير </a:t>
            </a:r>
            <a:r>
              <a:rPr lang="ar-EG" sz="2000" b="1" dirty="0" err="1">
                <a:latin typeface="Times New Roman" pitchFamily="18" charset="0"/>
                <a:cs typeface="Times New Roman" pitchFamily="18" charset="0"/>
              </a:rPr>
              <a:t>الاستنتاجي</a:t>
            </a:r>
            <a:r>
              <a:rPr lang="ar-EG" sz="2000" b="1" dirty="0">
                <a:latin typeface="Times New Roman" pitchFamily="18" charset="0"/>
                <a:cs typeface="Times New Roman" pitchFamily="18" charset="0"/>
              </a:rPr>
              <a:t> الكمي (تخصصات علمية).</a:t>
            </a:r>
            <a:endParaRPr lang="en-US" sz="2000" dirty="0">
              <a:latin typeface="Times New Roman" pitchFamily="18" charset="0"/>
              <a:cs typeface="Times New Roman" pitchFamily="18" charset="0"/>
            </a:endParaRPr>
          </a:p>
          <a:p>
            <a:pPr marL="342900" lvl="0" indent="-342900">
              <a:buFont typeface="Arial" pitchFamily="34" charset="0"/>
              <a:buChar char="•"/>
            </a:pPr>
            <a:r>
              <a:rPr lang="ar-EG" sz="2000" b="1" dirty="0">
                <a:latin typeface="Times New Roman" pitchFamily="18" charset="0"/>
                <a:cs typeface="Times New Roman" pitchFamily="18" charset="0"/>
              </a:rPr>
              <a:t>المهارات الرياضية (تخصصات أدبية).</a:t>
            </a:r>
            <a:endParaRPr lang="en-US" sz="2000" dirty="0">
              <a:latin typeface="Times New Roman" pitchFamily="18" charset="0"/>
              <a:cs typeface="Times New Roman" pitchFamily="18" charset="0"/>
            </a:endParaRPr>
          </a:p>
          <a:p>
            <a:pPr marL="342900" lvl="0" indent="-342900">
              <a:buFont typeface="Arial" pitchFamily="34" charset="0"/>
              <a:buChar char="•"/>
            </a:pPr>
            <a:r>
              <a:rPr lang="ar-EG" sz="2000" b="1" dirty="0" smtClean="0">
                <a:latin typeface="Times New Roman" pitchFamily="18" charset="0"/>
                <a:cs typeface="Times New Roman" pitchFamily="18" charset="0"/>
              </a:rPr>
              <a:t>المهارات الرياضية (تخصصات علمية).</a:t>
            </a:r>
          </a:p>
          <a:p>
            <a:pPr marL="342900" lvl="0" indent="-342900">
              <a:buFont typeface="Arial" pitchFamily="34" charset="0"/>
              <a:buChar char="•"/>
            </a:pPr>
            <a:r>
              <a:rPr lang="ar-EG" sz="2000" b="1" dirty="0" smtClean="0">
                <a:latin typeface="Times New Roman" pitchFamily="18" charset="0"/>
                <a:cs typeface="Times New Roman" pitchFamily="18" charset="0"/>
              </a:rPr>
              <a:t>الاستعداد الأكاديمي لدراسة الطب .</a:t>
            </a:r>
            <a:endParaRPr lang="en-US" sz="2000" dirty="0" smtClean="0">
              <a:latin typeface="Times New Roman" pitchFamily="18" charset="0"/>
              <a:cs typeface="Times New Roman" pitchFamily="18" charset="0"/>
            </a:endParaRPr>
          </a:p>
          <a:p>
            <a:pPr marL="342900" lvl="0" indent="-342900">
              <a:buFont typeface="Arial" pitchFamily="34" charset="0"/>
              <a:buChar char="•"/>
            </a:pPr>
            <a:r>
              <a:rPr lang="ar-EG" sz="2000" b="1" dirty="0" smtClean="0">
                <a:latin typeface="Times New Roman" pitchFamily="18" charset="0"/>
                <a:cs typeface="Times New Roman" pitchFamily="18" charset="0"/>
              </a:rPr>
              <a:t>الاستعداد الأكاديمي لدراسة الهندسة.</a:t>
            </a:r>
            <a:endParaRPr lang="en-US" sz="2000" dirty="0" smtClean="0">
              <a:latin typeface="Times New Roman" pitchFamily="18" charset="0"/>
              <a:cs typeface="Times New Roman" pitchFamily="18" charset="0"/>
            </a:endParaRPr>
          </a:p>
          <a:p>
            <a:pPr marL="342900" lvl="0" indent="-342900">
              <a:buFont typeface="Arial" pitchFamily="34" charset="0"/>
              <a:buChar char="•"/>
            </a:pPr>
            <a:r>
              <a:rPr lang="ar-EG" sz="2000" b="1" dirty="0" smtClean="0">
                <a:latin typeface="Times New Roman" pitchFamily="18" charset="0"/>
                <a:cs typeface="Times New Roman" pitchFamily="18" charset="0"/>
              </a:rPr>
              <a:t>الاستعداد الأكاديمي لدراسة اللغة العربية.</a:t>
            </a:r>
            <a:endParaRPr lang="en-US" sz="2000" dirty="0" smtClean="0">
              <a:latin typeface="Times New Roman" pitchFamily="18" charset="0"/>
              <a:cs typeface="Times New Roman" pitchFamily="18" charset="0"/>
            </a:endParaRPr>
          </a:p>
          <a:p>
            <a:pPr marL="342900" lvl="0" indent="-342900">
              <a:buFont typeface="Arial" pitchFamily="34" charset="0"/>
              <a:buChar char="•"/>
            </a:pPr>
            <a:r>
              <a:rPr lang="ar-EG" sz="2000" b="1" dirty="0" smtClean="0">
                <a:latin typeface="Times New Roman" pitchFamily="18" charset="0"/>
                <a:cs typeface="Times New Roman" pitchFamily="18" charset="0"/>
              </a:rPr>
              <a:t>الاستعداد الأكاديمي لدراسة اللغة الإنجليزية.</a:t>
            </a:r>
            <a:endParaRPr lang="en-US" sz="2000" dirty="0" smtClean="0">
              <a:latin typeface="Times New Roman" pitchFamily="18" charset="0"/>
              <a:cs typeface="Times New Roman" pitchFamily="18" charset="0"/>
            </a:endParaRPr>
          </a:p>
          <a:p>
            <a:pPr marL="342900" lvl="0" indent="-342900">
              <a:buFont typeface="Arial" pitchFamily="34" charset="0"/>
              <a:buChar char="•"/>
            </a:pPr>
            <a:r>
              <a:rPr lang="ar-EG" sz="2000" b="1" dirty="0" smtClean="0">
                <a:latin typeface="Times New Roman" pitchFamily="18" charset="0"/>
                <a:cs typeface="Times New Roman" pitchFamily="18" charset="0"/>
              </a:rPr>
              <a:t>الاستعداد الأكاديمي لدراسة الكيمياء .</a:t>
            </a:r>
            <a:endParaRPr lang="en-US" sz="2000" dirty="0" smtClean="0">
              <a:latin typeface="Times New Roman" pitchFamily="18" charset="0"/>
              <a:cs typeface="Times New Roman" pitchFamily="18" charset="0"/>
            </a:endParaRPr>
          </a:p>
          <a:p>
            <a:pPr marL="342900" lvl="0" indent="-342900">
              <a:buFont typeface="Arial" pitchFamily="34" charset="0"/>
              <a:buChar char="•"/>
            </a:pPr>
            <a:r>
              <a:rPr lang="ar-EG" sz="2000" b="1" dirty="0" smtClean="0">
                <a:latin typeface="Times New Roman" pitchFamily="18" charset="0"/>
                <a:cs typeface="Times New Roman" pitchFamily="18" charset="0"/>
              </a:rPr>
              <a:t>الاستعداد الأكاديمي لدراسة الرياضيات.</a:t>
            </a:r>
            <a:endParaRPr lang="en-US" sz="2000" dirty="0" smtClean="0">
              <a:latin typeface="Times New Roman" pitchFamily="18" charset="0"/>
              <a:cs typeface="Times New Roman" pitchFamily="18" charset="0"/>
            </a:endParaRPr>
          </a:p>
          <a:p>
            <a:pPr marL="342900" lvl="0" indent="-342900">
              <a:buFont typeface="Arial" pitchFamily="34" charset="0"/>
              <a:buChar char="•"/>
            </a:pPr>
            <a:r>
              <a:rPr lang="ar-EG" sz="2000" b="1" dirty="0" smtClean="0">
                <a:latin typeface="Times New Roman" pitchFamily="18" charset="0"/>
                <a:cs typeface="Times New Roman" pitchFamily="18" charset="0"/>
              </a:rPr>
              <a:t>مقياس سمات الشخصية للطالب . </a:t>
            </a:r>
            <a:endParaRPr lang="en-US" sz="2000" dirty="0" smtClean="0">
              <a:latin typeface="Times New Roman" pitchFamily="18" charset="0"/>
              <a:cs typeface="Times New Roman" pitchFamily="18" charset="0"/>
            </a:endParaRPr>
          </a:p>
          <a:p>
            <a:pPr marL="342900" indent="-342900">
              <a:buFont typeface="Arial" pitchFamily="34" charset="0"/>
              <a:buChar char="•"/>
            </a:pPr>
            <a:r>
              <a:rPr lang="ar-EG" sz="2000" b="1" dirty="0" smtClean="0">
                <a:latin typeface="Times New Roman" pitchFamily="18" charset="0"/>
                <a:cs typeface="Times New Roman" pitchFamily="18" charset="0"/>
              </a:rPr>
              <a:t>مقياس الاتجاه نحو مهنة التدريس .</a:t>
            </a:r>
            <a:endParaRPr lang="ar-EG"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4357686" y="3120940"/>
            <a:ext cx="4214810"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lvl="0">
              <a:buFont typeface="Arial" pitchFamily="34" charset="0"/>
              <a:buChar char="•"/>
            </a:pPr>
            <a:r>
              <a:rPr lang="ar-EG" b="1" dirty="0">
                <a:latin typeface="Times New Roman" pitchFamily="18" charset="0"/>
                <a:cs typeface="Times New Roman" pitchFamily="18" charset="0"/>
              </a:rPr>
              <a:t>التفكير </a:t>
            </a:r>
            <a:r>
              <a:rPr lang="ar-EG" b="1" dirty="0" err="1">
                <a:latin typeface="Times New Roman" pitchFamily="18" charset="0"/>
                <a:cs typeface="Times New Roman" pitchFamily="18" charset="0"/>
              </a:rPr>
              <a:t>الاستنتاجي</a:t>
            </a:r>
            <a:r>
              <a:rPr lang="ar-EG" b="1" dirty="0">
                <a:latin typeface="Times New Roman" pitchFamily="18" charset="0"/>
                <a:cs typeface="Times New Roman" pitchFamily="18" charset="0"/>
              </a:rPr>
              <a:t> اللغوي .</a:t>
            </a:r>
            <a:endParaRPr lang="en-US" dirty="0">
              <a:latin typeface="Times New Roman" pitchFamily="18" charset="0"/>
              <a:cs typeface="Times New Roman" pitchFamily="18" charset="0"/>
            </a:endParaRPr>
          </a:p>
          <a:p>
            <a:pPr lvl="0">
              <a:buFont typeface="Arial" pitchFamily="34" charset="0"/>
              <a:buChar char="•"/>
            </a:pPr>
            <a:r>
              <a:rPr lang="ar-EG" b="1" dirty="0">
                <a:latin typeface="Times New Roman" pitchFamily="18" charset="0"/>
                <a:cs typeface="Times New Roman" pitchFamily="18" charset="0"/>
              </a:rPr>
              <a:t>الكفاءة في اللغة العربية .</a:t>
            </a:r>
            <a:endParaRPr lang="en-US" dirty="0">
              <a:latin typeface="Times New Roman" pitchFamily="18" charset="0"/>
              <a:cs typeface="Times New Roman" pitchFamily="18" charset="0"/>
            </a:endParaRPr>
          </a:p>
          <a:p>
            <a:pPr lvl="0">
              <a:buFont typeface="Arial" pitchFamily="34" charset="0"/>
              <a:buChar char="•"/>
            </a:pPr>
            <a:r>
              <a:rPr lang="ar-EG" b="1" dirty="0">
                <a:latin typeface="Times New Roman" pitchFamily="18" charset="0"/>
                <a:cs typeface="Times New Roman" pitchFamily="18" charset="0"/>
              </a:rPr>
              <a:t>الكفاءة في اللغة الإنجليزية .</a:t>
            </a:r>
            <a:endParaRPr lang="en-US" dirty="0">
              <a:latin typeface="Times New Roman" pitchFamily="18" charset="0"/>
              <a:cs typeface="Times New Roman" pitchFamily="18" charset="0"/>
            </a:endParaRPr>
          </a:p>
          <a:p>
            <a:pPr lvl="0">
              <a:buFont typeface="Arial" pitchFamily="34" charset="0"/>
              <a:buChar char="•"/>
            </a:pPr>
            <a:r>
              <a:rPr lang="ar-EG" b="1" dirty="0">
                <a:latin typeface="Times New Roman" pitchFamily="18" charset="0"/>
                <a:cs typeface="Times New Roman" pitchFamily="18" charset="0"/>
              </a:rPr>
              <a:t>اختبار التنور الحاسوبي .</a:t>
            </a:r>
            <a:endParaRPr lang="en-US" dirty="0">
              <a:latin typeface="Times New Roman" pitchFamily="18" charset="0"/>
              <a:cs typeface="Times New Roman" pitchFamily="18" charset="0"/>
            </a:endParaRPr>
          </a:p>
          <a:p>
            <a:pPr lvl="0">
              <a:buFont typeface="Arial" pitchFamily="34" charset="0"/>
              <a:buChar char="•"/>
            </a:pPr>
            <a:r>
              <a:rPr lang="ar-EG" b="1" dirty="0">
                <a:latin typeface="Times New Roman" pitchFamily="18" charset="0"/>
                <a:cs typeface="Times New Roman" pitchFamily="18" charset="0"/>
              </a:rPr>
              <a:t>التفكير </a:t>
            </a:r>
            <a:r>
              <a:rPr lang="ar-EG" b="1" dirty="0" err="1">
                <a:latin typeface="Times New Roman" pitchFamily="18" charset="0"/>
                <a:cs typeface="Times New Roman" pitchFamily="18" charset="0"/>
              </a:rPr>
              <a:t>الاستنتاجي</a:t>
            </a:r>
            <a:r>
              <a:rPr lang="ar-EG" b="1" dirty="0">
                <a:latin typeface="Times New Roman" pitchFamily="18" charset="0"/>
                <a:cs typeface="Times New Roman" pitchFamily="18" charset="0"/>
              </a:rPr>
              <a:t> الكمي (تخصصات أدبية).</a:t>
            </a:r>
            <a:endParaRPr lang="en-US" dirty="0">
              <a:latin typeface="Times New Roman" pitchFamily="18" charset="0"/>
              <a:cs typeface="Times New Roman" pitchFamily="18" charset="0"/>
            </a:endParaRPr>
          </a:p>
          <a:p>
            <a:pPr lvl="0">
              <a:buFont typeface="Arial" pitchFamily="34" charset="0"/>
              <a:buChar char="•"/>
            </a:pPr>
            <a:r>
              <a:rPr lang="ar-EG" b="1" dirty="0">
                <a:latin typeface="Times New Roman" pitchFamily="18" charset="0"/>
                <a:cs typeface="Times New Roman" pitchFamily="18" charset="0"/>
              </a:rPr>
              <a:t>التفكير </a:t>
            </a:r>
            <a:r>
              <a:rPr lang="ar-EG" b="1" dirty="0" err="1">
                <a:latin typeface="Times New Roman" pitchFamily="18" charset="0"/>
                <a:cs typeface="Times New Roman" pitchFamily="18" charset="0"/>
              </a:rPr>
              <a:t>الاستنتاجي</a:t>
            </a:r>
            <a:r>
              <a:rPr lang="ar-EG" b="1" dirty="0">
                <a:latin typeface="Times New Roman" pitchFamily="18" charset="0"/>
                <a:cs typeface="Times New Roman" pitchFamily="18" charset="0"/>
              </a:rPr>
              <a:t> الكمي (تخصصات علمية).</a:t>
            </a:r>
            <a:endParaRPr lang="en-US" dirty="0">
              <a:latin typeface="Times New Roman" pitchFamily="18" charset="0"/>
              <a:cs typeface="Times New Roman" pitchFamily="18" charset="0"/>
            </a:endParaRPr>
          </a:p>
          <a:p>
            <a:pPr lvl="0">
              <a:buFont typeface="Arial" pitchFamily="34" charset="0"/>
              <a:buChar char="•"/>
            </a:pPr>
            <a:r>
              <a:rPr lang="ar-EG" b="1" dirty="0">
                <a:latin typeface="Times New Roman" pitchFamily="18" charset="0"/>
                <a:cs typeface="Times New Roman" pitchFamily="18" charset="0"/>
              </a:rPr>
              <a:t>المهارات الرياضية (تخصصات أدبية).</a:t>
            </a:r>
            <a:endParaRPr lang="en-US" dirty="0">
              <a:latin typeface="Times New Roman" pitchFamily="18" charset="0"/>
              <a:cs typeface="Times New Roman" pitchFamily="18" charset="0"/>
            </a:endParaRPr>
          </a:p>
          <a:p>
            <a:pPr lvl="0">
              <a:buFont typeface="Arial" pitchFamily="34" charset="0"/>
              <a:buChar char="•"/>
            </a:pPr>
            <a:r>
              <a:rPr lang="ar-EG" b="1" dirty="0">
                <a:latin typeface="Times New Roman" pitchFamily="18" charset="0"/>
                <a:cs typeface="Times New Roman" pitchFamily="18" charset="0"/>
              </a:rPr>
              <a:t>المهارات الرياضية (تخصصات علمية</a:t>
            </a:r>
            <a:r>
              <a:rPr lang="ar-EG" b="1"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5" name="مربع نص 4"/>
          <p:cNvSpPr txBox="1"/>
          <p:nvPr/>
        </p:nvSpPr>
        <p:spPr>
          <a:xfrm>
            <a:off x="714348" y="3120940"/>
            <a:ext cx="3786214"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lvl="0">
              <a:buFont typeface="Arial" pitchFamily="34" charset="0"/>
              <a:buChar char="•"/>
            </a:pPr>
            <a:r>
              <a:rPr lang="ar-EG" b="1" dirty="0" smtClean="0">
                <a:latin typeface="Times New Roman" pitchFamily="18" charset="0"/>
                <a:cs typeface="Times New Roman" pitchFamily="18" charset="0"/>
              </a:rPr>
              <a:t>الاستعداد الأكاديمي لدراسة الطب .</a:t>
            </a:r>
            <a:endParaRPr lang="en-US" dirty="0" smtClean="0">
              <a:latin typeface="Times New Roman" pitchFamily="18" charset="0"/>
              <a:cs typeface="Times New Roman" pitchFamily="18" charset="0"/>
            </a:endParaRPr>
          </a:p>
          <a:p>
            <a:pPr lvl="0">
              <a:buFont typeface="Arial" pitchFamily="34" charset="0"/>
              <a:buChar char="•"/>
            </a:pPr>
            <a:r>
              <a:rPr lang="ar-EG" b="1" dirty="0" smtClean="0">
                <a:latin typeface="Times New Roman" pitchFamily="18" charset="0"/>
                <a:cs typeface="Times New Roman" pitchFamily="18" charset="0"/>
              </a:rPr>
              <a:t>الاستعداد الأكاديمي لدراسة الهندسة.</a:t>
            </a:r>
            <a:endParaRPr lang="en-US" dirty="0" smtClean="0">
              <a:latin typeface="Times New Roman" pitchFamily="18" charset="0"/>
              <a:cs typeface="Times New Roman" pitchFamily="18" charset="0"/>
            </a:endParaRPr>
          </a:p>
          <a:p>
            <a:pPr lvl="0">
              <a:buFont typeface="Arial" pitchFamily="34" charset="0"/>
              <a:buChar char="•"/>
            </a:pPr>
            <a:r>
              <a:rPr lang="ar-EG" b="1" dirty="0" smtClean="0">
                <a:latin typeface="Times New Roman" pitchFamily="18" charset="0"/>
                <a:cs typeface="Times New Roman" pitchFamily="18" charset="0"/>
              </a:rPr>
              <a:t>الاستعداد الأكاديمي لدراسة اللغة العربية.</a:t>
            </a:r>
            <a:endParaRPr lang="en-US" dirty="0" smtClean="0">
              <a:latin typeface="Times New Roman" pitchFamily="18" charset="0"/>
              <a:cs typeface="Times New Roman" pitchFamily="18" charset="0"/>
            </a:endParaRPr>
          </a:p>
          <a:p>
            <a:pPr lvl="0">
              <a:buFont typeface="Arial" pitchFamily="34" charset="0"/>
              <a:buChar char="•"/>
            </a:pPr>
            <a:r>
              <a:rPr lang="ar-EG" b="1" dirty="0" smtClean="0">
                <a:latin typeface="Times New Roman" pitchFamily="18" charset="0"/>
                <a:cs typeface="Times New Roman" pitchFamily="18" charset="0"/>
              </a:rPr>
              <a:t>الاستعداد الأكاديمي لدراسة اللغة الإنجليزية.</a:t>
            </a:r>
            <a:endParaRPr lang="en-US" dirty="0" smtClean="0">
              <a:latin typeface="Times New Roman" pitchFamily="18" charset="0"/>
              <a:cs typeface="Times New Roman" pitchFamily="18" charset="0"/>
            </a:endParaRPr>
          </a:p>
          <a:p>
            <a:pPr lvl="0">
              <a:buFont typeface="Arial" pitchFamily="34" charset="0"/>
              <a:buChar char="•"/>
            </a:pPr>
            <a:r>
              <a:rPr lang="ar-EG" b="1" dirty="0" smtClean="0">
                <a:latin typeface="Times New Roman" pitchFamily="18" charset="0"/>
                <a:cs typeface="Times New Roman" pitchFamily="18" charset="0"/>
              </a:rPr>
              <a:t>الاستعداد الأكاديمي لدراسة الكيمياء .</a:t>
            </a:r>
            <a:endParaRPr lang="en-US" dirty="0" smtClean="0">
              <a:latin typeface="Times New Roman" pitchFamily="18" charset="0"/>
              <a:cs typeface="Times New Roman" pitchFamily="18" charset="0"/>
            </a:endParaRPr>
          </a:p>
          <a:p>
            <a:pPr lvl="0">
              <a:buFont typeface="Arial" pitchFamily="34" charset="0"/>
              <a:buChar char="•"/>
            </a:pPr>
            <a:r>
              <a:rPr lang="ar-EG" b="1" dirty="0" smtClean="0">
                <a:latin typeface="Times New Roman" pitchFamily="18" charset="0"/>
                <a:cs typeface="Times New Roman" pitchFamily="18" charset="0"/>
              </a:rPr>
              <a:t>الاستعداد الأكاديمي لدراسة الرياضيات.</a:t>
            </a:r>
            <a:endParaRPr lang="en-US" dirty="0" smtClean="0">
              <a:latin typeface="Times New Roman" pitchFamily="18" charset="0"/>
              <a:cs typeface="Times New Roman" pitchFamily="18" charset="0"/>
            </a:endParaRPr>
          </a:p>
          <a:p>
            <a:pPr lvl="0">
              <a:buFont typeface="Arial" pitchFamily="34" charset="0"/>
              <a:buChar char="•"/>
            </a:pPr>
            <a:r>
              <a:rPr lang="ar-EG" b="1" dirty="0" smtClean="0">
                <a:latin typeface="Times New Roman" pitchFamily="18" charset="0"/>
                <a:cs typeface="Times New Roman" pitchFamily="18" charset="0"/>
              </a:rPr>
              <a:t>مقياس سمات الشخصية للطالب . </a:t>
            </a:r>
            <a:endParaRPr lang="en-US" dirty="0" smtClean="0">
              <a:latin typeface="Times New Roman" pitchFamily="18" charset="0"/>
              <a:cs typeface="Times New Roman" pitchFamily="18" charset="0"/>
            </a:endParaRPr>
          </a:p>
          <a:p>
            <a:pPr>
              <a:buFont typeface="Arial" pitchFamily="34" charset="0"/>
              <a:buChar char="•"/>
            </a:pPr>
            <a:r>
              <a:rPr lang="ar-EG" b="1" dirty="0" smtClean="0">
                <a:latin typeface="Times New Roman" pitchFamily="18" charset="0"/>
                <a:cs typeface="Times New Roman" pitchFamily="18" charset="0"/>
              </a:rPr>
              <a:t>مقياس الاتجاه نحو مهنة التدريس .</a:t>
            </a:r>
            <a:endParaRPr lang="ar-EG" dirty="0">
              <a:latin typeface="Times New Roman" pitchFamily="18" charset="0"/>
              <a:cs typeface="Times New Roman" pitchFamily="18" charset="0"/>
            </a:endParaRPr>
          </a:p>
        </p:txBody>
      </p:sp>
      <p:sp>
        <p:nvSpPr>
          <p:cNvPr id="2049" name="Rectangle 1"/>
          <p:cNvSpPr>
            <a:spLocks noChangeArrowheads="1"/>
          </p:cNvSpPr>
          <p:nvPr/>
        </p:nvSpPr>
        <p:spPr bwMode="auto">
          <a:xfrm>
            <a:off x="1571604" y="142852"/>
            <a:ext cx="7457491"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Char char="•"/>
              <a:tabLst/>
            </a:pPr>
            <a:r>
              <a:rPr kumimoji="0" lang="ar-EG" sz="2400" b="0" i="0" u="none" strike="noStrike" cap="none" normalizeH="0" baseline="0" dirty="0" smtClean="0">
                <a:ln>
                  <a:noFill/>
                </a:ln>
                <a:solidFill>
                  <a:schemeClr val="tx1"/>
                </a:solidFill>
                <a:effectLst/>
                <a:latin typeface="Arial" pitchFamily="34" charset="0"/>
                <a:ea typeface="Times New Roman" pitchFamily="18" charset="0"/>
                <a:cs typeface="MCS Gulf S_U normal." pitchFamily="2" charset="-78"/>
              </a:rPr>
              <a:t>تجهيز بنك أسئلة لكل اختبار من اختبارات البطارية في مستوياتها الثلاثة </a:t>
            </a:r>
          </a:p>
          <a:p>
            <a:pPr marL="0" marR="0" lvl="0" indent="0" algn="justLow" defTabSz="914400" rtl="1" eaLnBrk="1" fontAlgn="base" latinLnBrk="0" hangingPunct="1">
              <a:lnSpc>
                <a:spcPct val="100000"/>
              </a:lnSpc>
              <a:spcBef>
                <a:spcPct val="0"/>
              </a:spcBef>
              <a:spcAft>
                <a:spcPct val="0"/>
              </a:spcAft>
              <a:buClrTx/>
              <a:buSzTx/>
              <a:tabLst/>
            </a:pPr>
            <a:r>
              <a:rPr kumimoji="0" lang="ar-EG" sz="2400" b="0" i="0" u="none" strike="noStrike" cap="none" normalizeH="0" baseline="0" dirty="0" smtClean="0">
                <a:ln>
                  <a:noFill/>
                </a:ln>
                <a:solidFill>
                  <a:schemeClr val="tx1"/>
                </a:solidFill>
                <a:effectLst/>
                <a:latin typeface="Arial" pitchFamily="34" charset="0"/>
                <a:ea typeface="Times New Roman" pitchFamily="18" charset="0"/>
                <a:cs typeface="MCS Gulf S_U normal." pitchFamily="2" charset="-78"/>
              </a:rPr>
              <a:t>(صيغة مكافئة ثانية أولية لكل اختبار من الاختبارات</a:t>
            </a:r>
            <a:r>
              <a:rPr kumimoji="0" lang="ar-EG" sz="2400" b="0" i="0" u="none" strike="noStrike" cap="none" normalizeH="0" dirty="0" smtClean="0">
                <a:ln>
                  <a:noFill/>
                </a:ln>
                <a:solidFill>
                  <a:schemeClr val="tx1"/>
                </a:solidFill>
                <a:effectLst/>
                <a:latin typeface="Arial" pitchFamily="34" charset="0"/>
                <a:ea typeface="Times New Roman" pitchFamily="18" charset="0"/>
                <a:cs typeface="MCS Gulf S_U normal." pitchFamily="2" charset="-78"/>
              </a:rPr>
              <a:t> الستة عشر</a:t>
            </a:r>
            <a:r>
              <a:rPr kumimoji="0" lang="ar-EG" sz="2400" b="0" i="0" u="none" strike="noStrike" cap="none" normalizeH="0" baseline="0" dirty="0" smtClean="0">
                <a:ln>
                  <a:noFill/>
                </a:ln>
                <a:solidFill>
                  <a:schemeClr val="tx1"/>
                </a:solidFill>
                <a:effectLst/>
                <a:latin typeface="Arial" pitchFamily="34" charset="0"/>
                <a:ea typeface="Times New Roman" pitchFamily="18" charset="0"/>
                <a:cs typeface="MCS Gulf S_U normal." pitchFamily="2" charset="-78"/>
              </a:rPr>
              <a:t>)</a:t>
            </a:r>
            <a:r>
              <a:rPr kumimoji="0" lang="ar-EG" sz="2000" b="1" i="0" u="none" strike="noStrike" cap="none" normalizeH="0" baseline="0" dirty="0" smtClean="0">
                <a:ln>
                  <a:noFill/>
                </a:ln>
                <a:solidFill>
                  <a:schemeClr val="tx1"/>
                </a:solidFill>
                <a:effectLst/>
                <a:latin typeface="Arial" pitchFamily="34" charset="0"/>
                <a:ea typeface="Times New Roman" pitchFamily="18" charset="0"/>
                <a:cs typeface="Simplified Arabic" pitchFamily="2" charset="-78"/>
              </a:rPr>
              <a:t> :</a:t>
            </a:r>
            <a:endParaRPr kumimoji="0" lang="ar-EG"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مستطيل مستدير الزوايا 6"/>
          <p:cNvSpPr/>
          <p:nvPr/>
        </p:nvSpPr>
        <p:spPr>
          <a:xfrm>
            <a:off x="5000628" y="1571612"/>
            <a:ext cx="3643338" cy="857256"/>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ar-EG" sz="3200" u="sng" dirty="0">
                <a:cs typeface="bader_al gordabia" pitchFamily="2" charset="-78"/>
              </a:rPr>
              <a:t>صورة أولية من اختبار </a:t>
            </a:r>
            <a:endParaRPr lang="en-US" sz="3200" dirty="0">
              <a:cs typeface="bader_al gordabia" pitchFamily="2" charset="-78"/>
            </a:endParaRPr>
          </a:p>
        </p:txBody>
      </p:sp>
      <p:sp>
        <p:nvSpPr>
          <p:cNvPr id="8" name="مستطيل مستدير الزوايا 7"/>
          <p:cNvSpPr/>
          <p:nvPr/>
        </p:nvSpPr>
        <p:spPr>
          <a:xfrm>
            <a:off x="500034" y="1571612"/>
            <a:ext cx="3571900" cy="857256"/>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ar-EG" sz="2400" u="sng" dirty="0">
                <a:cs typeface="bader_al gordabia" pitchFamily="2" charset="-78"/>
              </a:rPr>
              <a:t>صورة أولية من (مكافئ2) لاختبار:</a:t>
            </a:r>
            <a:endParaRPr lang="en-US" sz="2400" u="sng" dirty="0">
              <a:cs typeface="bader_al gordabia" pitchFamily="2" charset="-78"/>
            </a:endParaRPr>
          </a:p>
          <a:p>
            <a:pPr algn="ctr"/>
            <a:endParaRPr lang="ar-EG" dirty="0"/>
          </a:p>
        </p:txBody>
      </p:sp>
      <p:cxnSp>
        <p:nvCxnSpPr>
          <p:cNvPr id="13" name="رابط مستقيم 12"/>
          <p:cNvCxnSpPr/>
          <p:nvPr/>
        </p:nvCxnSpPr>
        <p:spPr>
          <a:xfrm rot="5400000">
            <a:off x="3934955" y="1964521"/>
            <a:ext cx="1214446" cy="1588"/>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رحلة">
  <a:themeElements>
    <a:clrScheme name="رحلة">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رحلة">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رحلة">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460</TotalTime>
  <Words>4069</Words>
  <Application>Microsoft Office PowerPoint</Application>
  <PresentationFormat>عرض على الشاشة (3:4)‏</PresentationFormat>
  <Paragraphs>896</Paragraphs>
  <Slides>45</Slides>
  <Notes>0</Notes>
  <HiddenSlides>0</HiddenSlides>
  <MMClips>0</MMClips>
  <ScaleCrop>false</ScaleCrop>
  <HeadingPairs>
    <vt:vector size="4" baseType="variant">
      <vt:variant>
        <vt:lpstr>سمة</vt:lpstr>
      </vt:variant>
      <vt:variant>
        <vt:i4>1</vt:i4>
      </vt:variant>
      <vt:variant>
        <vt:lpstr>عناوين الشرائح</vt:lpstr>
      </vt:variant>
      <vt:variant>
        <vt:i4>45</vt:i4>
      </vt:variant>
    </vt:vector>
  </HeadingPairs>
  <TitlesOfParts>
    <vt:vector size="46" baseType="lpstr">
      <vt:lpstr>رحلة</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lpstr>الشريحة 44</vt:lpstr>
      <vt:lpstr>الشريحة 45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SCC</dc:creator>
  <cp:lastModifiedBy>SCC</cp:lastModifiedBy>
  <cp:revision>233</cp:revision>
  <dcterms:created xsi:type="dcterms:W3CDTF">2011-03-14T09:41:56Z</dcterms:created>
  <dcterms:modified xsi:type="dcterms:W3CDTF">2011-03-15T12:45:28Z</dcterms:modified>
</cp:coreProperties>
</file>